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handoutMasterIdLst>
    <p:handoutMasterId r:id="rId50"/>
  </p:handoutMasterIdLst>
  <p:sldIdLst>
    <p:sldId id="1676" r:id="rId5"/>
    <p:sldId id="1663" r:id="rId6"/>
    <p:sldId id="1836" r:id="rId7"/>
    <p:sldId id="1799" r:id="rId8"/>
    <p:sldId id="1833" r:id="rId9"/>
    <p:sldId id="1835" r:id="rId10"/>
    <p:sldId id="1802" r:id="rId11"/>
    <p:sldId id="1843" r:id="rId12"/>
    <p:sldId id="1844" r:id="rId13"/>
    <p:sldId id="1845" r:id="rId14"/>
    <p:sldId id="1846" r:id="rId15"/>
    <p:sldId id="1847" r:id="rId16"/>
    <p:sldId id="1804" r:id="rId17"/>
    <p:sldId id="1814" r:id="rId18"/>
    <p:sldId id="1815" r:id="rId19"/>
    <p:sldId id="1813" r:id="rId20"/>
    <p:sldId id="1823" r:id="rId21"/>
    <p:sldId id="1848" r:id="rId22"/>
    <p:sldId id="1849" r:id="rId23"/>
    <p:sldId id="1850" r:id="rId24"/>
    <p:sldId id="1851" r:id="rId25"/>
    <p:sldId id="1825" r:id="rId26"/>
    <p:sldId id="1852" r:id="rId27"/>
    <p:sldId id="1853" r:id="rId28"/>
    <p:sldId id="1854" r:id="rId29"/>
    <p:sldId id="1830" r:id="rId30"/>
    <p:sldId id="1831" r:id="rId31"/>
    <p:sldId id="1839" r:id="rId32"/>
    <p:sldId id="1840" r:id="rId33"/>
    <p:sldId id="1841" r:id="rId34"/>
    <p:sldId id="1834" r:id="rId35"/>
    <p:sldId id="1842" r:id="rId36"/>
    <p:sldId id="1837" r:id="rId37"/>
    <p:sldId id="1855" r:id="rId38"/>
    <p:sldId id="1856" r:id="rId39"/>
    <p:sldId id="1860" r:id="rId40"/>
    <p:sldId id="1857" r:id="rId41"/>
    <p:sldId id="1858" r:id="rId42"/>
    <p:sldId id="1859" r:id="rId43"/>
    <p:sldId id="1809" r:id="rId44"/>
    <p:sldId id="1810" r:id="rId45"/>
    <p:sldId id="1811" r:id="rId46"/>
    <p:sldId id="1812" r:id="rId47"/>
    <p:sldId id="1633" r:id="rId48"/>
  </p:sldIdLst>
  <p:sldSz cx="12192000" cy="6858000"/>
  <p:notesSz cx="6858000" cy="9144000"/>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6E47A4-2DE9-4F5E-B5EB-8D4F43FE40E6}">
          <p14:sldIdLst>
            <p14:sldId id="1676"/>
            <p14:sldId id="1663"/>
            <p14:sldId id="1836"/>
            <p14:sldId id="1799"/>
            <p14:sldId id="1833"/>
            <p14:sldId id="1835"/>
            <p14:sldId id="1802"/>
            <p14:sldId id="1843"/>
            <p14:sldId id="1844"/>
            <p14:sldId id="1845"/>
            <p14:sldId id="1846"/>
            <p14:sldId id="1847"/>
            <p14:sldId id="1804"/>
            <p14:sldId id="1814"/>
            <p14:sldId id="1815"/>
            <p14:sldId id="1813"/>
            <p14:sldId id="1823"/>
            <p14:sldId id="1848"/>
            <p14:sldId id="1849"/>
            <p14:sldId id="1850"/>
            <p14:sldId id="1851"/>
            <p14:sldId id="1825"/>
            <p14:sldId id="1852"/>
            <p14:sldId id="1853"/>
            <p14:sldId id="1854"/>
            <p14:sldId id="1830"/>
            <p14:sldId id="1831"/>
            <p14:sldId id="1839"/>
            <p14:sldId id="1840"/>
            <p14:sldId id="1841"/>
            <p14:sldId id="1834"/>
            <p14:sldId id="1842"/>
            <p14:sldId id="1837"/>
            <p14:sldId id="1855"/>
            <p14:sldId id="1856"/>
            <p14:sldId id="1860"/>
            <p14:sldId id="1857"/>
            <p14:sldId id="1858"/>
            <p14:sldId id="1859"/>
            <p14:sldId id="1809"/>
            <p14:sldId id="1810"/>
            <p14:sldId id="1811"/>
            <p14:sldId id="1812"/>
            <p14:sldId id="1633"/>
          </p14:sldIdLst>
        </p14:section>
      </p14:sectionLst>
    </p:ex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63A"/>
    <a:srgbClr val="0070C0"/>
    <a:srgbClr val="C1D3DD"/>
    <a:srgbClr val="FF6600"/>
    <a:srgbClr val="EDBD95"/>
    <a:srgbClr val="DFC597"/>
    <a:srgbClr val="CDCB99"/>
    <a:srgbClr val="A1A1A1"/>
    <a:srgbClr val="595959"/>
    <a:srgbClr val="C3324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909950-3783-9FA1-9A7D-7D194049003E}" v="304" dt="2025-01-27T10:33:56.983"/>
    <p1510:client id="{CB5F6EB1-EC76-7A92-7B39-EE924E4AC665}" v="476" dt="2025-01-27T10:06:47.335"/>
    <p1510:client id="{F4027555-3822-E4D3-DFA4-DEFF6958989F}" v="384" dt="2025-01-27T10:40:19.9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840"/>
        <p:guide orient="horz" pos="1296"/>
        <p:guide pos="7368"/>
        <p:guide orient="horz" pos="2448"/>
        <p:guide pos="3792"/>
        <p:guide pos="3912"/>
        <p:guide pos="336"/>
        <p:guide pos="2808"/>
        <p:guide pos="2592"/>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1/27/2025</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27/01/2025</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2" name="Straight Connector 1">
            <a:extLst>
              <a:ext uri="{FF2B5EF4-FFF2-40B4-BE49-F238E27FC236}">
                <a16:creationId xmlns:a16="http://schemas.microsoft.com/office/drawing/2014/main" id="{51D801BC-A339-CC2B-EA8A-E9C93D00272D}"/>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C0C32E7-B291-2245-4C42-04163CDC86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2448116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9A30-0576-2545-8734-9B03AF70B12D}"/>
              </a:ext>
            </a:extLst>
          </p:cNvPr>
          <p:cNvSpPr>
            <a:spLocks noGrp="1"/>
          </p:cNvSpPr>
          <p:nvPr>
            <p:ph type="title"/>
          </p:nvPr>
        </p:nvSpPr>
        <p:spPr>
          <a:xfrm>
            <a:off x="838200" y="365125"/>
            <a:ext cx="10515600" cy="1325563"/>
          </a:xfrm>
          <a:prstGeom prst="rect">
            <a:avLst/>
          </a:prstGeom>
        </p:spPr>
        <p:txBody>
          <a:bodyPr/>
          <a:lstStyle>
            <a:lvl1pPr>
              <a:defRPr>
                <a:solidFill>
                  <a:srgbClr val="FF0000"/>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3" name="Straight Connector 2">
            <a:extLst>
              <a:ext uri="{FF2B5EF4-FFF2-40B4-BE49-F238E27FC236}">
                <a16:creationId xmlns:a16="http://schemas.microsoft.com/office/drawing/2014/main" id="{A996F1D3-05C1-8FA0-FDDC-98A67040A1E4}"/>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66A050D-335D-6674-285C-7F16BF6B73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4064437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F59DB-985C-DF9B-E36B-040F0A5C5F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38628C0-009A-5274-9A07-6FC3CCB008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4D3247F-2B9E-3CF9-9F53-4B2B5F00EB35}"/>
              </a:ext>
            </a:extLst>
          </p:cNvPr>
          <p:cNvSpPr>
            <a:spLocks noGrp="1"/>
          </p:cNvSpPr>
          <p:nvPr>
            <p:ph type="dt" sz="half" idx="10"/>
          </p:nvPr>
        </p:nvSpPr>
        <p:spPr/>
        <p:txBody>
          <a:bodyPr/>
          <a:lstStyle/>
          <a:p>
            <a:fld id="{35EB558A-3A50-495C-9BF4-E89F5705CCE6}" type="datetimeFigureOut">
              <a:rPr lang="en-IN" smtClean="0"/>
              <a:t>27-01-2025</a:t>
            </a:fld>
            <a:endParaRPr lang="en-IN"/>
          </a:p>
        </p:txBody>
      </p:sp>
      <p:sp>
        <p:nvSpPr>
          <p:cNvPr id="5" name="Footer Placeholder 4">
            <a:extLst>
              <a:ext uri="{FF2B5EF4-FFF2-40B4-BE49-F238E27FC236}">
                <a16:creationId xmlns:a16="http://schemas.microsoft.com/office/drawing/2014/main" id="{68A43F04-71D2-6B6A-FEF0-63204096A0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9F9C84-8F19-828F-2597-635717DBD4CF}"/>
              </a:ext>
            </a:extLst>
          </p:cNvPr>
          <p:cNvSpPr>
            <a:spLocks noGrp="1"/>
          </p:cNvSpPr>
          <p:nvPr>
            <p:ph type="sldNum" sz="quarter" idx="12"/>
          </p:nvPr>
        </p:nvSpPr>
        <p:spPr/>
        <p:txBody>
          <a:bodyPr/>
          <a:lstStyle/>
          <a:p>
            <a:fld id="{1E171E4F-9C74-4E79-BFC0-DC9DF09E65AC}" type="slidenum">
              <a:rPr lang="en-IN" smtClean="0"/>
              <a:t>‹#›</a:t>
            </a:fld>
            <a:endParaRPr lang="en-IN"/>
          </a:p>
        </p:txBody>
      </p:sp>
    </p:spTree>
    <p:extLst>
      <p:ext uri="{BB962C8B-B14F-4D97-AF65-F5344CB8AC3E}">
        <p14:creationId xmlns:p14="http://schemas.microsoft.com/office/powerpoint/2010/main" val="13841102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720B-E183-E19C-C343-ECD490C8DB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078D5F7-7A10-E6CC-5CC9-DA5332779E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94B226-F620-8F67-9BA8-41C8BC7B808B}"/>
              </a:ext>
            </a:extLst>
          </p:cNvPr>
          <p:cNvSpPr>
            <a:spLocks noGrp="1"/>
          </p:cNvSpPr>
          <p:nvPr>
            <p:ph type="dt" sz="half" idx="10"/>
          </p:nvPr>
        </p:nvSpPr>
        <p:spPr/>
        <p:txBody>
          <a:bodyPr/>
          <a:lstStyle/>
          <a:p>
            <a:fld id="{35EB558A-3A50-495C-9BF4-E89F5705CCE6}" type="datetimeFigureOut">
              <a:rPr lang="en-IN" smtClean="0"/>
              <a:t>27-01-2025</a:t>
            </a:fld>
            <a:endParaRPr lang="en-IN"/>
          </a:p>
        </p:txBody>
      </p:sp>
      <p:sp>
        <p:nvSpPr>
          <p:cNvPr id="5" name="Footer Placeholder 4">
            <a:extLst>
              <a:ext uri="{FF2B5EF4-FFF2-40B4-BE49-F238E27FC236}">
                <a16:creationId xmlns:a16="http://schemas.microsoft.com/office/drawing/2014/main" id="{1F391E7D-6DD1-73E1-A2EC-AB37C294C1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8AD163-C71B-B1B6-17B2-703BDD2D6C41}"/>
              </a:ext>
            </a:extLst>
          </p:cNvPr>
          <p:cNvSpPr>
            <a:spLocks noGrp="1"/>
          </p:cNvSpPr>
          <p:nvPr>
            <p:ph type="sldNum" sz="quarter" idx="12"/>
          </p:nvPr>
        </p:nvSpPr>
        <p:spPr/>
        <p:txBody>
          <a:bodyPr/>
          <a:lstStyle/>
          <a:p>
            <a:fld id="{1E171E4F-9C74-4E79-BFC0-DC9DF09E65AC}" type="slidenum">
              <a:rPr lang="en-IN" smtClean="0"/>
              <a:t>‹#›</a:t>
            </a:fld>
            <a:endParaRPr lang="en-IN"/>
          </a:p>
        </p:txBody>
      </p:sp>
      <p:pic>
        <p:nvPicPr>
          <p:cNvPr id="7" name="Graphic 6">
            <a:extLst>
              <a:ext uri="{FF2B5EF4-FFF2-40B4-BE49-F238E27FC236}">
                <a16:creationId xmlns:a16="http://schemas.microsoft.com/office/drawing/2014/main" id="{3207062D-1385-7310-66E0-939D39DD69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208086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8"/>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9" imgW="360" imgH="360" progId="TCLayout.ActiveDocument.1">
                  <p:embed/>
                </p:oleObj>
              </mc:Choice>
              <mc:Fallback>
                <p:oleObj name="think-cell Slide" r:id="rId19"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 id="2147483667" r:id="rId14"/>
    <p:sldLayoutId id="2147483668" r:id="rId15"/>
    <p:sldLayoutId id="2147483669"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creaditcardmanager-com.eastus2.cloudapp.azure.com" TargetMode="Externa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E6FF297-3495-495E-A602-117FEE56FBF1}"/>
              </a:ext>
            </a:extLst>
          </p:cNvPr>
          <p:cNvSpPr>
            <a:spLocks noGrp="1"/>
          </p:cNvSpPr>
          <p:nvPr>
            <p:ph type="subTitle" idx="1"/>
          </p:nvPr>
        </p:nvSpPr>
        <p:spPr>
          <a:xfrm>
            <a:off x="532334" y="4544698"/>
            <a:ext cx="6259003" cy="424732"/>
          </a:xfrm>
        </p:spPr>
        <p:txBody>
          <a:bodyPr/>
          <a:lstStyle/>
          <a:p>
            <a:r>
              <a:rPr lang="en-US">
                <a:latin typeface="Bogle" panose="020B0503020203060203" pitchFamily="34" charset="0"/>
              </a:rPr>
              <a:t> </a:t>
            </a:r>
          </a:p>
        </p:txBody>
      </p:sp>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539615" y="2618951"/>
            <a:ext cx="10525125" cy="1681999"/>
          </a:xfrm>
        </p:spPr>
        <p:txBody>
          <a:bodyPr anchor="b">
            <a:spAutoFit/>
          </a:bodyPr>
          <a:lstStyle/>
          <a:p>
            <a:r>
              <a:rPr lang="en-US" sz="3200" dirty="0">
                <a:latin typeface="Bogle"/>
                <a:cs typeface="Arial"/>
              </a:rPr>
              <a:t>PGP Batch 2</a:t>
            </a:r>
            <a:endParaRPr lang="en-US" sz="3200" dirty="0">
              <a:latin typeface="Bogle" panose="020B0503020203060203" pitchFamily="34" charset="0"/>
            </a:endParaRPr>
          </a:p>
          <a:p>
            <a:r>
              <a:rPr lang="en-US" sz="3200" dirty="0">
                <a:latin typeface="Bogle"/>
                <a:cs typeface="Arial"/>
              </a:rPr>
              <a:t>Capstone Project- Credit Card Manager- Team 1</a:t>
            </a:r>
          </a:p>
          <a:p>
            <a:endParaRPr lang="en-US" sz="3200">
              <a:latin typeface="Bogle" panose="020B0503020203060203" pitchFamily="34" charset="0"/>
            </a:endParaRPr>
          </a:p>
        </p:txBody>
      </p:sp>
      <p:grpSp>
        <p:nvGrpSpPr>
          <p:cNvPr id="7" name="Group 6">
            <a:extLst>
              <a:ext uri="{FF2B5EF4-FFF2-40B4-BE49-F238E27FC236}">
                <a16:creationId xmlns:a16="http://schemas.microsoft.com/office/drawing/2014/main" id="{EE9BE476-4E72-25F2-C6F4-5EDE100DBBAE}"/>
              </a:ext>
            </a:extLst>
          </p:cNvPr>
          <p:cNvGrpSpPr/>
          <p:nvPr/>
        </p:nvGrpSpPr>
        <p:grpSpPr>
          <a:xfrm>
            <a:off x="6096000" y="705079"/>
            <a:ext cx="5864661" cy="714125"/>
            <a:chOff x="6202495" y="826265"/>
            <a:chExt cx="5864661" cy="714125"/>
          </a:xfrm>
        </p:grpSpPr>
        <p:sp>
          <p:nvSpPr>
            <p:cNvPr id="4" name="Rectangle 3">
              <a:extLst>
                <a:ext uri="{FF2B5EF4-FFF2-40B4-BE49-F238E27FC236}">
                  <a16:creationId xmlns:a16="http://schemas.microsoft.com/office/drawing/2014/main" id="{257E4052-6DA1-D515-8D8A-1312F8C28638}"/>
                </a:ext>
              </a:extLst>
            </p:cNvPr>
            <p:cNvSpPr/>
            <p:nvPr/>
          </p:nvSpPr>
          <p:spPr>
            <a:xfrm>
              <a:off x="6202495" y="826265"/>
              <a:ext cx="5864661" cy="7141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Bogle" panose="020B0503020203060203" pitchFamily="34" charset="0"/>
              </a:endParaRPr>
            </a:p>
          </p:txBody>
        </p:sp>
        <p:pic>
          <p:nvPicPr>
            <p:cNvPr id="3" name="Picture 2">
              <a:extLst>
                <a:ext uri="{FF2B5EF4-FFF2-40B4-BE49-F238E27FC236}">
                  <a16:creationId xmlns:a16="http://schemas.microsoft.com/office/drawing/2014/main" id="{482B8CC9-895E-6761-4A3A-B66A225CD8D0}"/>
                </a:ext>
              </a:extLst>
            </p:cNvPr>
            <p:cNvPicPr>
              <a:picLocks noChangeAspect="1"/>
            </p:cNvPicPr>
            <p:nvPr/>
          </p:nvPicPr>
          <p:blipFill>
            <a:blip r:embed="rId2"/>
            <a:stretch>
              <a:fillRect/>
            </a:stretch>
          </p:blipFill>
          <p:spPr>
            <a:xfrm>
              <a:off x="6268138" y="838659"/>
              <a:ext cx="5715000" cy="685800"/>
            </a:xfrm>
            <a:prstGeom prst="rect">
              <a:avLst/>
            </a:prstGeom>
          </p:spPr>
        </p:pic>
      </p:grpSp>
    </p:spTree>
    <p:extLst>
      <p:ext uri="{BB962C8B-B14F-4D97-AF65-F5344CB8AC3E}">
        <p14:creationId xmlns:p14="http://schemas.microsoft.com/office/powerpoint/2010/main" val="588428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516E6-70E8-2695-F578-8CAF8C695C0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332BFFE-3DAC-227D-E63F-038BF03E7B59}"/>
              </a:ext>
            </a:extLst>
          </p:cNvPr>
          <p:cNvSpPr txBox="1"/>
          <p:nvPr/>
        </p:nvSpPr>
        <p:spPr>
          <a:xfrm>
            <a:off x="283464" y="164934"/>
            <a:ext cx="8650224" cy="830997"/>
          </a:xfrm>
          <a:prstGeom prst="rect">
            <a:avLst/>
          </a:prstGeom>
          <a:noFill/>
        </p:spPr>
        <p:txBody>
          <a:bodyPr wrap="square" lIns="91440" tIns="45720" rIns="91440" bIns="45720" rtlCol="0" anchor="t">
            <a:spAutoFit/>
          </a:bodyPr>
          <a:lstStyle/>
          <a:p>
            <a:r>
              <a:rPr lang="en-US" sz="2400" b="1" u="sng">
                <a:effectLst>
                  <a:outerShdw blurRad="38100" dist="38100" dir="2700000" algn="tl">
                    <a:srgbClr val="000000">
                      <a:alpha val="43137"/>
                    </a:srgbClr>
                  </a:outerShdw>
                </a:effectLst>
                <a:latin typeface="Bogle" panose="020B0503020203060203" pitchFamily="34" charset="0"/>
              </a:rPr>
              <a:t>Capstone Project solution design &amp; solution implementation</a:t>
            </a:r>
          </a:p>
          <a:p>
            <a:r>
              <a:rPr lang="en-US" sz="2400" b="1" u="sng">
                <a:effectLst>
                  <a:outerShdw blurRad="38100" dist="38100" dir="2700000" algn="tl">
                    <a:srgbClr val="000000">
                      <a:alpha val="43137"/>
                    </a:srgbClr>
                  </a:outerShdw>
                </a:effectLst>
                <a:latin typeface="Bogle"/>
              </a:rPr>
              <a:t> </a:t>
            </a:r>
            <a:endParaRPr lang="en-IN" sz="2400" b="1" u="sng">
              <a:effectLst>
                <a:outerShdw blurRad="38100" dist="38100" dir="2700000" algn="tl">
                  <a:srgbClr val="000000">
                    <a:alpha val="43137"/>
                  </a:srgbClr>
                </a:outerShdw>
              </a:effectLst>
              <a:latin typeface="Bogle"/>
            </a:endParaRPr>
          </a:p>
        </p:txBody>
      </p:sp>
      <p:sp>
        <p:nvSpPr>
          <p:cNvPr id="2" name="Rectangle 1">
            <a:extLst>
              <a:ext uri="{FF2B5EF4-FFF2-40B4-BE49-F238E27FC236}">
                <a16:creationId xmlns:a16="http://schemas.microsoft.com/office/drawing/2014/main" id="{38DB6791-8F28-C2B9-400A-BE20D73B2E46}"/>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9CCCB477-5CDA-6CF8-87D2-A9312BD8E945}"/>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4" name="Picture 3" descr="A diagram of a credit card manager&#10;&#10;AI-generated content may be incorrect.">
            <a:extLst>
              <a:ext uri="{FF2B5EF4-FFF2-40B4-BE49-F238E27FC236}">
                <a16:creationId xmlns:a16="http://schemas.microsoft.com/office/drawing/2014/main" id="{94C40E2F-052F-C934-5A27-6EDB9CEA4D94}"/>
              </a:ext>
            </a:extLst>
          </p:cNvPr>
          <p:cNvPicPr>
            <a:picLocks noChangeAspect="1"/>
          </p:cNvPicPr>
          <p:nvPr/>
        </p:nvPicPr>
        <p:blipFill>
          <a:blip r:embed="rId2"/>
          <a:stretch>
            <a:fillRect/>
          </a:stretch>
        </p:blipFill>
        <p:spPr>
          <a:xfrm>
            <a:off x="529920" y="1050934"/>
            <a:ext cx="8529581" cy="5353395"/>
          </a:xfrm>
          <a:prstGeom prst="rect">
            <a:avLst/>
          </a:prstGeom>
        </p:spPr>
      </p:pic>
      <p:sp>
        <p:nvSpPr>
          <p:cNvPr id="7" name="TextBox 6">
            <a:extLst>
              <a:ext uri="{FF2B5EF4-FFF2-40B4-BE49-F238E27FC236}">
                <a16:creationId xmlns:a16="http://schemas.microsoft.com/office/drawing/2014/main" id="{BEBA35E5-2810-75E3-D572-16A091006E84}"/>
              </a:ext>
            </a:extLst>
          </p:cNvPr>
          <p:cNvSpPr txBox="1"/>
          <p:nvPr/>
        </p:nvSpPr>
        <p:spPr>
          <a:xfrm>
            <a:off x="423957" y="541723"/>
            <a:ext cx="3815620" cy="3768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cs typeface="Arial"/>
              </a:rPr>
              <a:t>Edit Profile-Use Case Diagram</a:t>
            </a:r>
            <a:endParaRPr lang="en-US" u="sng"/>
          </a:p>
        </p:txBody>
      </p:sp>
    </p:spTree>
    <p:extLst>
      <p:ext uri="{BB962C8B-B14F-4D97-AF65-F5344CB8AC3E}">
        <p14:creationId xmlns:p14="http://schemas.microsoft.com/office/powerpoint/2010/main" val="672727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516E6-70E8-2695-F578-8CAF8C695C0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332BFFE-3DAC-227D-E63F-038BF03E7B59}"/>
              </a:ext>
            </a:extLst>
          </p:cNvPr>
          <p:cNvSpPr txBox="1"/>
          <p:nvPr/>
        </p:nvSpPr>
        <p:spPr>
          <a:xfrm>
            <a:off x="283464" y="164934"/>
            <a:ext cx="8650224" cy="830997"/>
          </a:xfrm>
          <a:prstGeom prst="rect">
            <a:avLst/>
          </a:prstGeom>
          <a:noFill/>
        </p:spPr>
        <p:txBody>
          <a:bodyPr wrap="square" rtlCol="0">
            <a:spAutoFit/>
          </a:bodyPr>
          <a:lstStyle/>
          <a:p>
            <a:r>
              <a:rPr lang="en-US" sz="2400" b="1" u="sng">
                <a:effectLst>
                  <a:outerShdw blurRad="38100" dist="38100" dir="2700000" algn="tl">
                    <a:srgbClr val="000000">
                      <a:alpha val="43137"/>
                    </a:srgbClr>
                  </a:outerShdw>
                </a:effectLst>
                <a:latin typeface="Bogle" panose="020B0503020203060203" pitchFamily="34" charset="0"/>
              </a:rPr>
              <a:t>Capstone Project solution design &amp; solution implementation</a:t>
            </a:r>
          </a:p>
          <a:p>
            <a:r>
              <a:rPr lang="en-US" sz="2400" b="1" u="sng">
                <a:effectLst>
                  <a:outerShdw blurRad="38100" dist="38100" dir="2700000" algn="tl">
                    <a:srgbClr val="000000">
                      <a:alpha val="43137"/>
                    </a:srgbClr>
                  </a:outerShdw>
                </a:effectLst>
                <a:latin typeface="Bogle" panose="020B0503020203060203" pitchFamily="34" charset="0"/>
              </a:rPr>
              <a:t> </a:t>
            </a:r>
            <a:endParaRPr lang="en-IN" sz="2400" b="1" u="sng">
              <a:effectLst>
                <a:outerShdw blurRad="38100" dist="38100" dir="2700000" algn="tl">
                  <a:srgbClr val="000000">
                    <a:alpha val="43137"/>
                  </a:srgbClr>
                </a:outerShdw>
              </a:effectLst>
              <a:latin typeface="Bogle" panose="020B0503020203060203" pitchFamily="34" charset="0"/>
            </a:endParaRPr>
          </a:p>
        </p:txBody>
      </p:sp>
      <p:sp>
        <p:nvSpPr>
          <p:cNvPr id="2" name="Rectangle 1">
            <a:extLst>
              <a:ext uri="{FF2B5EF4-FFF2-40B4-BE49-F238E27FC236}">
                <a16:creationId xmlns:a16="http://schemas.microsoft.com/office/drawing/2014/main" id="{38DB6791-8F28-C2B9-400A-BE20D73B2E46}"/>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9CCCB477-5CDA-6CF8-87D2-A9312BD8E945}"/>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4" name="Picture 3" descr="A diagram of a credit card&#10;&#10;AI-generated content may be incorrect.">
            <a:extLst>
              <a:ext uri="{FF2B5EF4-FFF2-40B4-BE49-F238E27FC236}">
                <a16:creationId xmlns:a16="http://schemas.microsoft.com/office/drawing/2014/main" id="{31AB35EC-DF71-9ED4-2BC2-AA9A79D34077}"/>
              </a:ext>
            </a:extLst>
          </p:cNvPr>
          <p:cNvPicPr>
            <a:picLocks noChangeAspect="1"/>
          </p:cNvPicPr>
          <p:nvPr/>
        </p:nvPicPr>
        <p:blipFill>
          <a:blip r:embed="rId2"/>
          <a:stretch>
            <a:fillRect/>
          </a:stretch>
        </p:blipFill>
        <p:spPr>
          <a:xfrm>
            <a:off x="417226" y="998360"/>
            <a:ext cx="8515030" cy="5332183"/>
          </a:xfrm>
          <a:prstGeom prst="rect">
            <a:avLst/>
          </a:prstGeom>
        </p:spPr>
      </p:pic>
      <p:sp>
        <p:nvSpPr>
          <p:cNvPr id="6" name="TextBox 5">
            <a:extLst>
              <a:ext uri="{FF2B5EF4-FFF2-40B4-BE49-F238E27FC236}">
                <a16:creationId xmlns:a16="http://schemas.microsoft.com/office/drawing/2014/main" id="{B2454664-4F4F-A052-14A3-272EDD2A63FC}"/>
              </a:ext>
            </a:extLst>
          </p:cNvPr>
          <p:cNvSpPr txBox="1"/>
          <p:nvPr/>
        </p:nvSpPr>
        <p:spPr>
          <a:xfrm>
            <a:off x="405750" y="573838"/>
            <a:ext cx="45902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cs typeface="Arial"/>
              </a:rPr>
              <a:t>Credit Card Display-Use Case Diagram</a:t>
            </a:r>
            <a:endParaRPr lang="en-US" u="sng"/>
          </a:p>
        </p:txBody>
      </p:sp>
    </p:spTree>
    <p:extLst>
      <p:ext uri="{BB962C8B-B14F-4D97-AF65-F5344CB8AC3E}">
        <p14:creationId xmlns:p14="http://schemas.microsoft.com/office/powerpoint/2010/main" val="427033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96453-AE3F-4381-7336-ACE09B723DD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BB41C07-017B-C30F-C460-BCBAF4578C8E}"/>
              </a:ext>
            </a:extLst>
          </p:cNvPr>
          <p:cNvSpPr txBox="1"/>
          <p:nvPr/>
        </p:nvSpPr>
        <p:spPr>
          <a:xfrm>
            <a:off x="283464" y="164934"/>
            <a:ext cx="8650224" cy="461665"/>
          </a:xfrm>
          <a:prstGeom prst="rect">
            <a:avLst/>
          </a:prstGeom>
          <a:noFill/>
        </p:spPr>
        <p:txBody>
          <a:bodyPr wrap="square" rtlCol="0">
            <a:spAutoFit/>
          </a:bodyPr>
          <a:lstStyle/>
          <a:p>
            <a:r>
              <a:rPr lang="en-US" sz="2400" b="1" u="sng">
                <a:effectLst>
                  <a:outerShdw blurRad="38100" dist="38100" dir="2700000" algn="tl">
                    <a:srgbClr val="000000">
                      <a:alpha val="43137"/>
                    </a:srgbClr>
                  </a:outerShdw>
                </a:effectLst>
                <a:latin typeface="Bogle" panose="020B0503020203060203" pitchFamily="34" charset="0"/>
              </a:rPr>
              <a:t>Capstone Project solution design &amp; solution implementation </a:t>
            </a:r>
            <a:endParaRPr lang="en-IN" sz="2400" b="1" u="sng">
              <a:effectLst>
                <a:outerShdw blurRad="38100" dist="38100" dir="2700000" algn="tl">
                  <a:srgbClr val="000000">
                    <a:alpha val="43137"/>
                  </a:srgbClr>
                </a:outerShdw>
              </a:effectLst>
              <a:latin typeface="Bogle" panose="020B0503020203060203" pitchFamily="34" charset="0"/>
            </a:endParaRPr>
          </a:p>
        </p:txBody>
      </p:sp>
      <p:sp>
        <p:nvSpPr>
          <p:cNvPr id="2" name="Rectangle 1">
            <a:extLst>
              <a:ext uri="{FF2B5EF4-FFF2-40B4-BE49-F238E27FC236}">
                <a16:creationId xmlns:a16="http://schemas.microsoft.com/office/drawing/2014/main" id="{3597B6BD-C5DA-C855-3B2D-767DAB64C865}"/>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BECB47EC-1D9F-AC6F-3E84-D298F918FF91}"/>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968037-E311-EF4B-F645-95460AB003D7}"/>
              </a:ext>
            </a:extLst>
          </p:cNvPr>
          <p:cNvSpPr txBox="1"/>
          <p:nvPr/>
        </p:nvSpPr>
        <p:spPr>
          <a:xfrm>
            <a:off x="508686" y="945757"/>
            <a:ext cx="8113593" cy="923330"/>
          </a:xfrm>
          <a:prstGeom prst="rect">
            <a:avLst/>
          </a:prstGeom>
          <a:noFill/>
        </p:spPr>
        <p:txBody>
          <a:bodyPr wrap="square" lIns="91440" tIns="45720" rIns="91440" bIns="45720" rtlCol="0" anchor="t">
            <a:spAutoFit/>
          </a:bodyPr>
          <a:lstStyle/>
          <a:p>
            <a:pPr algn="ctr"/>
            <a:r>
              <a:rPr lang="en-IN" b="1">
                <a:cs typeface="Arial"/>
              </a:rPr>
              <a:t>Registration Page</a:t>
            </a:r>
          </a:p>
          <a:p>
            <a:pPr algn="ctr"/>
            <a:r>
              <a:rPr lang="en-IN">
                <a:cs typeface="Arial"/>
              </a:rPr>
              <a:t>Click here </a:t>
            </a:r>
            <a:r>
              <a:rPr lang="en-IN">
                <a:cs typeface="Arial"/>
                <a:hlinkClick r:id="rId2"/>
              </a:rPr>
              <a:t>Credit Card Manager</a:t>
            </a:r>
            <a:r>
              <a:rPr lang="en-IN">
                <a:cs typeface="Arial"/>
              </a:rPr>
              <a:t> to login</a:t>
            </a:r>
            <a:endParaRPr lang="en-IN" b="1">
              <a:cs typeface="Arial"/>
            </a:endParaRPr>
          </a:p>
          <a:p>
            <a:pPr algn="ctr"/>
            <a:endParaRPr lang="en-IN" b="1" u="sng">
              <a:cs typeface="Arial"/>
            </a:endParaRPr>
          </a:p>
        </p:txBody>
      </p:sp>
      <p:pic>
        <p:nvPicPr>
          <p:cNvPr id="4" name="Picture 3" descr="A screenshot of a credit card manager&#10;&#10;AI-generated content may be incorrect.">
            <a:extLst>
              <a:ext uri="{FF2B5EF4-FFF2-40B4-BE49-F238E27FC236}">
                <a16:creationId xmlns:a16="http://schemas.microsoft.com/office/drawing/2014/main" id="{C4FF766A-7871-AD05-73FB-17ACB5921C2B}"/>
              </a:ext>
            </a:extLst>
          </p:cNvPr>
          <p:cNvPicPr>
            <a:picLocks noChangeAspect="1"/>
          </p:cNvPicPr>
          <p:nvPr/>
        </p:nvPicPr>
        <p:blipFill>
          <a:blip r:embed="rId3"/>
          <a:stretch>
            <a:fillRect/>
          </a:stretch>
        </p:blipFill>
        <p:spPr>
          <a:xfrm>
            <a:off x="6349800" y="1634168"/>
            <a:ext cx="5588401" cy="3608026"/>
          </a:xfrm>
          <a:prstGeom prst="rect">
            <a:avLst/>
          </a:prstGeom>
        </p:spPr>
      </p:pic>
      <p:pic>
        <p:nvPicPr>
          <p:cNvPr id="8" name="Picture 7" descr="A screenshot of a credit card manager&#10;&#10;AI-generated content may be incorrect.">
            <a:extLst>
              <a:ext uri="{FF2B5EF4-FFF2-40B4-BE49-F238E27FC236}">
                <a16:creationId xmlns:a16="http://schemas.microsoft.com/office/drawing/2014/main" id="{3F009125-5BFE-D6B0-6902-A29384D1E985}"/>
              </a:ext>
            </a:extLst>
          </p:cNvPr>
          <p:cNvPicPr>
            <a:picLocks noChangeAspect="1"/>
          </p:cNvPicPr>
          <p:nvPr/>
        </p:nvPicPr>
        <p:blipFill>
          <a:blip r:embed="rId4"/>
          <a:stretch>
            <a:fillRect/>
          </a:stretch>
        </p:blipFill>
        <p:spPr>
          <a:xfrm>
            <a:off x="174433" y="1715218"/>
            <a:ext cx="6004194" cy="3179686"/>
          </a:xfrm>
          <a:prstGeom prst="rect">
            <a:avLst/>
          </a:prstGeom>
        </p:spPr>
      </p:pic>
    </p:spTree>
    <p:extLst>
      <p:ext uri="{BB962C8B-B14F-4D97-AF65-F5344CB8AC3E}">
        <p14:creationId xmlns:p14="http://schemas.microsoft.com/office/powerpoint/2010/main" val="3358075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96453-AE3F-4381-7336-ACE09B723DD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BB41C07-017B-C30F-C460-BCBAF4578C8E}"/>
              </a:ext>
            </a:extLst>
          </p:cNvPr>
          <p:cNvSpPr txBox="1"/>
          <p:nvPr/>
        </p:nvSpPr>
        <p:spPr>
          <a:xfrm>
            <a:off x="283464" y="164934"/>
            <a:ext cx="8650224" cy="400110"/>
          </a:xfrm>
          <a:prstGeom prst="rect">
            <a:avLst/>
          </a:prstGeom>
          <a:noFill/>
        </p:spPr>
        <p:txBody>
          <a:bodyPr wrap="square" rtlCol="0">
            <a:spAutoFit/>
          </a:bodyPr>
          <a:lstStyle/>
          <a:p>
            <a:r>
              <a:rPr lang="en-US" sz="2000" b="1" u="sng">
                <a:effectLst>
                  <a:outerShdw blurRad="38100" dist="38100" dir="2700000" algn="tl">
                    <a:srgbClr val="000000">
                      <a:alpha val="43137"/>
                    </a:srgbClr>
                  </a:outerShdw>
                </a:effectLst>
                <a:latin typeface="+mj-lt"/>
              </a:rPr>
              <a:t>Capstone Project solution design &amp; solution implementation </a:t>
            </a:r>
            <a:endParaRPr lang="en-IN" sz="2000" b="1" u="sng">
              <a:effectLst>
                <a:outerShdw blurRad="38100" dist="38100" dir="2700000" algn="tl">
                  <a:srgbClr val="000000">
                    <a:alpha val="43137"/>
                  </a:srgbClr>
                </a:outerShdw>
              </a:effectLst>
              <a:latin typeface="+mj-lt"/>
            </a:endParaRPr>
          </a:p>
        </p:txBody>
      </p:sp>
      <p:sp>
        <p:nvSpPr>
          <p:cNvPr id="2" name="Rectangle 1">
            <a:extLst>
              <a:ext uri="{FF2B5EF4-FFF2-40B4-BE49-F238E27FC236}">
                <a16:creationId xmlns:a16="http://schemas.microsoft.com/office/drawing/2014/main" id="{3597B6BD-C5DA-C855-3B2D-767DAB64C865}"/>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BECB47EC-1D9F-AC6F-3E84-D298F918FF91}"/>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379AFF5-B0FC-6601-9FC1-A60F093C902A}"/>
              </a:ext>
            </a:extLst>
          </p:cNvPr>
          <p:cNvSpPr txBox="1"/>
          <p:nvPr/>
        </p:nvSpPr>
        <p:spPr>
          <a:xfrm>
            <a:off x="502920" y="778155"/>
            <a:ext cx="11515344" cy="646331"/>
          </a:xfrm>
          <a:prstGeom prst="rect">
            <a:avLst/>
          </a:prstGeom>
          <a:noFill/>
        </p:spPr>
        <p:txBody>
          <a:bodyPr wrap="square">
            <a:spAutoFit/>
          </a:bodyPr>
          <a:lstStyle/>
          <a:p>
            <a:r>
              <a:rPr lang="en-US" sz="1800">
                <a:solidFill>
                  <a:schemeClr val="tx1"/>
                </a:solidFill>
                <a:latin typeface="Bogle" panose="020B0503020203060203" pitchFamily="34" charset="0"/>
              </a:rPr>
              <a:t>Screenshots</a:t>
            </a:r>
          </a:p>
          <a:p>
            <a:endParaRPr lang="en-IN"/>
          </a:p>
        </p:txBody>
      </p:sp>
      <p:pic>
        <p:nvPicPr>
          <p:cNvPr id="7" name="Picture 6">
            <a:extLst>
              <a:ext uri="{FF2B5EF4-FFF2-40B4-BE49-F238E27FC236}">
                <a16:creationId xmlns:a16="http://schemas.microsoft.com/office/drawing/2014/main" id="{1CF2C53F-8317-1EA3-A7D0-91EAED440588}"/>
              </a:ext>
            </a:extLst>
          </p:cNvPr>
          <p:cNvPicPr>
            <a:picLocks noChangeAspect="1"/>
          </p:cNvPicPr>
          <p:nvPr/>
        </p:nvPicPr>
        <p:blipFill>
          <a:blip r:embed="rId2"/>
          <a:stretch>
            <a:fillRect/>
          </a:stretch>
        </p:blipFill>
        <p:spPr>
          <a:xfrm>
            <a:off x="682118" y="1184455"/>
            <a:ext cx="4447666" cy="4845190"/>
          </a:xfrm>
          <a:prstGeom prst="rect">
            <a:avLst/>
          </a:prstGeom>
        </p:spPr>
      </p:pic>
      <p:sp>
        <p:nvSpPr>
          <p:cNvPr id="10" name="TextBox 9">
            <a:extLst>
              <a:ext uri="{FF2B5EF4-FFF2-40B4-BE49-F238E27FC236}">
                <a16:creationId xmlns:a16="http://schemas.microsoft.com/office/drawing/2014/main" id="{F9968037-E311-EF4B-F645-95460AB003D7}"/>
              </a:ext>
            </a:extLst>
          </p:cNvPr>
          <p:cNvSpPr txBox="1"/>
          <p:nvPr/>
        </p:nvSpPr>
        <p:spPr>
          <a:xfrm>
            <a:off x="5925312" y="1184456"/>
            <a:ext cx="5111496" cy="3385542"/>
          </a:xfrm>
          <a:prstGeom prst="rect">
            <a:avLst/>
          </a:prstGeom>
          <a:noFill/>
        </p:spPr>
        <p:txBody>
          <a:bodyPr wrap="square" rtlCol="0">
            <a:spAutoFit/>
          </a:bodyPr>
          <a:lstStyle/>
          <a:p>
            <a:r>
              <a:rPr lang="en-IN" b="1" u="sng">
                <a:latin typeface="+mj-lt"/>
              </a:rPr>
              <a:t>Validation on this screen</a:t>
            </a:r>
          </a:p>
          <a:p>
            <a:pPr marL="285750" indent="-285750">
              <a:buFont typeface="Arial" panose="020B0604020202020204" pitchFamily="34" charset="0"/>
              <a:buChar char="•"/>
            </a:pPr>
            <a:endParaRPr lang="en-IN"/>
          </a:p>
          <a:p>
            <a:pPr marL="285750" indent="-285750">
              <a:buFont typeface="Arial" panose="020B0604020202020204" pitchFamily="34" charset="0"/>
              <a:buChar char="•"/>
            </a:pPr>
            <a:r>
              <a:rPr lang="en-IN" sz="1600"/>
              <a:t>First Name- Should be minimum 6 characters</a:t>
            </a:r>
          </a:p>
          <a:p>
            <a:endParaRPr lang="en-IN" sz="1600"/>
          </a:p>
          <a:p>
            <a:pPr marL="285750" indent="-285750">
              <a:buFont typeface="Arial" panose="020B0604020202020204" pitchFamily="34" charset="0"/>
              <a:buChar char="•"/>
            </a:pPr>
            <a:r>
              <a:rPr lang="en-IN" sz="1600"/>
              <a:t>Last Name- Should be minimum 6 characters</a:t>
            </a:r>
          </a:p>
          <a:p>
            <a:pPr marL="285750" indent="-285750">
              <a:buFont typeface="Arial" panose="020B0604020202020204" pitchFamily="34" charset="0"/>
              <a:buChar char="•"/>
            </a:pPr>
            <a:endParaRPr lang="en-IN" sz="1600"/>
          </a:p>
          <a:p>
            <a:pPr marL="285750" indent="-285750">
              <a:buFont typeface="Arial" panose="020B0604020202020204" pitchFamily="34" charset="0"/>
              <a:buChar char="•"/>
            </a:pPr>
            <a:r>
              <a:rPr lang="en-IN" sz="1600"/>
              <a:t>Email- Should be with correct format</a:t>
            </a:r>
          </a:p>
          <a:p>
            <a:pPr marL="285750" indent="-285750">
              <a:buFont typeface="Arial" panose="020B0604020202020204" pitchFamily="34" charset="0"/>
              <a:buChar char="•"/>
            </a:pPr>
            <a:endParaRPr lang="en-IN" sz="1600"/>
          </a:p>
          <a:p>
            <a:pPr marL="285750" indent="-285750">
              <a:buFont typeface="Arial" panose="020B0604020202020204" pitchFamily="34" charset="0"/>
              <a:buChar char="•"/>
            </a:pPr>
            <a:r>
              <a:rPr lang="en-IN" sz="1600" err="1"/>
              <a:t>UserName</a:t>
            </a:r>
            <a:r>
              <a:rPr lang="en-IN" sz="1600"/>
              <a:t>- Should be minimum 6 characters</a:t>
            </a:r>
          </a:p>
          <a:p>
            <a:pPr marL="285750" indent="-285750">
              <a:buFont typeface="Arial" panose="020B0604020202020204" pitchFamily="34" charset="0"/>
              <a:buChar char="•"/>
            </a:pPr>
            <a:endParaRPr lang="en-IN" sz="1600"/>
          </a:p>
          <a:p>
            <a:pPr marL="285750" indent="-285750">
              <a:buFont typeface="Arial" panose="020B0604020202020204" pitchFamily="34" charset="0"/>
              <a:buChar char="•"/>
            </a:pPr>
            <a:r>
              <a:rPr lang="en-IN" sz="1600"/>
              <a:t>Password- Should be minimum 6 characters including a special character</a:t>
            </a:r>
          </a:p>
          <a:p>
            <a:pPr marL="285750" indent="-285750">
              <a:buFont typeface="Arial" panose="020B0604020202020204" pitchFamily="34" charset="0"/>
              <a:buChar char="•"/>
            </a:pPr>
            <a:endParaRPr lang="en-IN"/>
          </a:p>
        </p:txBody>
      </p:sp>
    </p:spTree>
    <p:extLst>
      <p:ext uri="{BB962C8B-B14F-4D97-AF65-F5344CB8AC3E}">
        <p14:creationId xmlns:p14="http://schemas.microsoft.com/office/powerpoint/2010/main" val="3117794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D9D12-C8B6-F9C6-9197-4FD0E9CE84E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7BE37BB-478E-8189-A75D-DC7660F142B5}"/>
              </a:ext>
            </a:extLst>
          </p:cNvPr>
          <p:cNvSpPr txBox="1"/>
          <p:nvPr/>
        </p:nvSpPr>
        <p:spPr>
          <a:xfrm>
            <a:off x="283464" y="164934"/>
            <a:ext cx="8650224" cy="400110"/>
          </a:xfrm>
          <a:prstGeom prst="rect">
            <a:avLst/>
          </a:prstGeom>
          <a:noFill/>
        </p:spPr>
        <p:txBody>
          <a:bodyPr wrap="square" rtlCol="0">
            <a:spAutoFit/>
          </a:bodyPr>
          <a:lstStyle/>
          <a:p>
            <a:r>
              <a:rPr lang="en-US" sz="2000" b="1" u="sng">
                <a:effectLst>
                  <a:outerShdw blurRad="38100" dist="38100" dir="2700000" algn="tl">
                    <a:srgbClr val="000000">
                      <a:alpha val="43137"/>
                    </a:srgbClr>
                  </a:outerShdw>
                </a:effectLst>
                <a:latin typeface="+mj-lt"/>
              </a:rPr>
              <a:t>Capstone Project solution design &amp; solution implementation </a:t>
            </a:r>
            <a:endParaRPr lang="en-IN" sz="2000" b="1" u="sng">
              <a:effectLst>
                <a:outerShdw blurRad="38100" dist="38100" dir="2700000" algn="tl">
                  <a:srgbClr val="000000">
                    <a:alpha val="43137"/>
                  </a:srgbClr>
                </a:outerShdw>
              </a:effectLst>
              <a:latin typeface="+mj-lt"/>
            </a:endParaRPr>
          </a:p>
        </p:txBody>
      </p:sp>
      <p:sp>
        <p:nvSpPr>
          <p:cNvPr id="2" name="Rectangle 1">
            <a:extLst>
              <a:ext uri="{FF2B5EF4-FFF2-40B4-BE49-F238E27FC236}">
                <a16:creationId xmlns:a16="http://schemas.microsoft.com/office/drawing/2014/main" id="{01E231F7-A9BC-930C-AF77-4AE9F9FE7E7D}"/>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02C6AE25-2031-663D-96DA-9DF0EA532D39}"/>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9B5511-8802-0E9A-A205-A925F066E81C}"/>
              </a:ext>
            </a:extLst>
          </p:cNvPr>
          <p:cNvSpPr txBox="1"/>
          <p:nvPr/>
        </p:nvSpPr>
        <p:spPr>
          <a:xfrm>
            <a:off x="502920" y="778155"/>
            <a:ext cx="11515344" cy="646331"/>
          </a:xfrm>
          <a:prstGeom prst="rect">
            <a:avLst/>
          </a:prstGeom>
          <a:noFill/>
        </p:spPr>
        <p:txBody>
          <a:bodyPr wrap="square">
            <a:spAutoFit/>
          </a:bodyPr>
          <a:lstStyle/>
          <a:p>
            <a:r>
              <a:rPr lang="en-US" sz="1800">
                <a:solidFill>
                  <a:schemeClr val="tx1"/>
                </a:solidFill>
                <a:latin typeface="Bogle" panose="020B0503020203060203" pitchFamily="34" charset="0"/>
              </a:rPr>
              <a:t>Screenshots</a:t>
            </a:r>
          </a:p>
          <a:p>
            <a:endParaRPr lang="en-IN"/>
          </a:p>
        </p:txBody>
      </p:sp>
      <p:sp>
        <p:nvSpPr>
          <p:cNvPr id="10" name="TextBox 9">
            <a:extLst>
              <a:ext uri="{FF2B5EF4-FFF2-40B4-BE49-F238E27FC236}">
                <a16:creationId xmlns:a16="http://schemas.microsoft.com/office/drawing/2014/main" id="{C352E119-A471-AC0B-85A6-DB939ED7F64B}"/>
              </a:ext>
            </a:extLst>
          </p:cNvPr>
          <p:cNvSpPr txBox="1"/>
          <p:nvPr/>
        </p:nvSpPr>
        <p:spPr>
          <a:xfrm>
            <a:off x="5989320" y="2048256"/>
            <a:ext cx="5084064" cy="1631216"/>
          </a:xfrm>
          <a:prstGeom prst="rect">
            <a:avLst/>
          </a:prstGeom>
          <a:noFill/>
        </p:spPr>
        <p:txBody>
          <a:bodyPr wrap="square" rtlCol="0">
            <a:spAutoFit/>
          </a:bodyPr>
          <a:lstStyle/>
          <a:p>
            <a:r>
              <a:rPr lang="en-IN" b="1" u="sng"/>
              <a:t>Validation on this screen</a:t>
            </a:r>
          </a:p>
          <a:p>
            <a:pPr marL="285750" indent="-285750">
              <a:buFont typeface="Arial" panose="020B0604020202020204" pitchFamily="34" charset="0"/>
              <a:buChar char="•"/>
            </a:pPr>
            <a:endParaRPr lang="en-IN"/>
          </a:p>
          <a:p>
            <a:pPr marL="285750" indent="-285750">
              <a:buFont typeface="Arial" panose="020B0604020202020204" pitchFamily="34" charset="0"/>
              <a:buChar char="•"/>
            </a:pPr>
            <a:r>
              <a:rPr lang="en-IN" sz="1600"/>
              <a:t>Date of Birth- Invalid Date as user must be at least 18 years of age</a:t>
            </a:r>
          </a:p>
          <a:p>
            <a:endParaRPr lang="en-IN" sz="1600"/>
          </a:p>
          <a:p>
            <a:pPr marL="285750" indent="-285750">
              <a:buFont typeface="Arial" panose="020B0604020202020204" pitchFamily="34" charset="0"/>
              <a:buChar char="•"/>
            </a:pPr>
            <a:r>
              <a:rPr lang="en-IN" sz="1600"/>
              <a:t>PIN- Must have 6 digits</a:t>
            </a:r>
          </a:p>
        </p:txBody>
      </p:sp>
      <p:pic>
        <p:nvPicPr>
          <p:cNvPr id="11" name="Picture 10">
            <a:extLst>
              <a:ext uri="{FF2B5EF4-FFF2-40B4-BE49-F238E27FC236}">
                <a16:creationId xmlns:a16="http://schemas.microsoft.com/office/drawing/2014/main" id="{6BBBA071-154B-B6AF-62B5-BFB9E56AF644}"/>
              </a:ext>
            </a:extLst>
          </p:cNvPr>
          <p:cNvPicPr>
            <a:picLocks noChangeAspect="1"/>
          </p:cNvPicPr>
          <p:nvPr/>
        </p:nvPicPr>
        <p:blipFill>
          <a:blip r:embed="rId2"/>
          <a:stretch>
            <a:fillRect/>
          </a:stretch>
        </p:blipFill>
        <p:spPr>
          <a:xfrm>
            <a:off x="615451" y="1101320"/>
            <a:ext cx="4733789" cy="5299355"/>
          </a:xfrm>
          <a:prstGeom prst="rect">
            <a:avLst/>
          </a:prstGeom>
        </p:spPr>
      </p:pic>
    </p:spTree>
    <p:extLst>
      <p:ext uri="{BB962C8B-B14F-4D97-AF65-F5344CB8AC3E}">
        <p14:creationId xmlns:p14="http://schemas.microsoft.com/office/powerpoint/2010/main" val="4154052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6B41C-D03C-AB6B-CA37-060136C5397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D9A229E-3040-363E-220F-A0AAF57F2DC1}"/>
              </a:ext>
            </a:extLst>
          </p:cNvPr>
          <p:cNvSpPr txBox="1"/>
          <p:nvPr/>
        </p:nvSpPr>
        <p:spPr>
          <a:xfrm>
            <a:off x="283464" y="164934"/>
            <a:ext cx="8650224" cy="400110"/>
          </a:xfrm>
          <a:prstGeom prst="rect">
            <a:avLst/>
          </a:prstGeom>
          <a:noFill/>
        </p:spPr>
        <p:txBody>
          <a:bodyPr wrap="square" rtlCol="0">
            <a:spAutoFit/>
          </a:bodyPr>
          <a:lstStyle/>
          <a:p>
            <a:r>
              <a:rPr lang="en-US" sz="2000" b="1" u="sng">
                <a:effectLst>
                  <a:outerShdw blurRad="38100" dist="38100" dir="2700000" algn="tl">
                    <a:srgbClr val="000000">
                      <a:alpha val="43137"/>
                    </a:srgbClr>
                  </a:outerShdw>
                </a:effectLst>
                <a:latin typeface="+mj-lt"/>
              </a:rPr>
              <a:t>Capstone Project solution design &amp; solution implementation </a:t>
            </a:r>
            <a:endParaRPr lang="en-IN" sz="2000" b="1" u="sng">
              <a:effectLst>
                <a:outerShdw blurRad="38100" dist="38100" dir="2700000" algn="tl">
                  <a:srgbClr val="000000">
                    <a:alpha val="43137"/>
                  </a:srgbClr>
                </a:outerShdw>
              </a:effectLst>
              <a:latin typeface="+mj-lt"/>
            </a:endParaRPr>
          </a:p>
        </p:txBody>
      </p:sp>
      <p:sp>
        <p:nvSpPr>
          <p:cNvPr id="2" name="Rectangle 1">
            <a:extLst>
              <a:ext uri="{FF2B5EF4-FFF2-40B4-BE49-F238E27FC236}">
                <a16:creationId xmlns:a16="http://schemas.microsoft.com/office/drawing/2014/main" id="{D1F1D0B1-DF5A-AE60-0B50-97DAC19ABF91}"/>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C698A527-C6DB-E616-253E-78DF84C081A7}"/>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D6C3F54-EEEF-BC42-9610-C2638DF46222}"/>
              </a:ext>
            </a:extLst>
          </p:cNvPr>
          <p:cNvSpPr txBox="1"/>
          <p:nvPr/>
        </p:nvSpPr>
        <p:spPr>
          <a:xfrm>
            <a:off x="431800" y="588109"/>
            <a:ext cx="11586464" cy="646331"/>
          </a:xfrm>
          <a:prstGeom prst="rect">
            <a:avLst/>
          </a:prstGeom>
          <a:noFill/>
        </p:spPr>
        <p:txBody>
          <a:bodyPr wrap="square">
            <a:spAutoFit/>
          </a:bodyPr>
          <a:lstStyle/>
          <a:p>
            <a:r>
              <a:rPr lang="en-US" sz="1800">
                <a:solidFill>
                  <a:schemeClr val="tx1"/>
                </a:solidFill>
                <a:latin typeface="Bogle" panose="020B0503020203060203" pitchFamily="34" charset="0"/>
              </a:rPr>
              <a:t>Registration Form</a:t>
            </a:r>
          </a:p>
          <a:p>
            <a:endParaRPr lang="en-IN"/>
          </a:p>
        </p:txBody>
      </p:sp>
      <p:sp>
        <p:nvSpPr>
          <p:cNvPr id="10" name="TextBox 9">
            <a:extLst>
              <a:ext uri="{FF2B5EF4-FFF2-40B4-BE49-F238E27FC236}">
                <a16:creationId xmlns:a16="http://schemas.microsoft.com/office/drawing/2014/main" id="{2BD1EA00-DE28-13BF-FDD7-D6BFDB7C9A5C}"/>
              </a:ext>
            </a:extLst>
          </p:cNvPr>
          <p:cNvSpPr txBox="1"/>
          <p:nvPr/>
        </p:nvSpPr>
        <p:spPr>
          <a:xfrm>
            <a:off x="4681727" y="5623560"/>
            <a:ext cx="6400799" cy="646331"/>
          </a:xfrm>
          <a:prstGeom prst="rect">
            <a:avLst/>
          </a:prstGeom>
          <a:noFill/>
        </p:spPr>
        <p:txBody>
          <a:bodyPr wrap="square" rtlCol="0">
            <a:spAutoFit/>
          </a:bodyPr>
          <a:lstStyle/>
          <a:p>
            <a:pPr algn="ctr"/>
            <a:r>
              <a:rPr lang="en-IN"/>
              <a:t>Once all the validation are successful, user can click on register button</a:t>
            </a:r>
          </a:p>
        </p:txBody>
      </p:sp>
      <p:pic>
        <p:nvPicPr>
          <p:cNvPr id="7" name="Picture 6">
            <a:extLst>
              <a:ext uri="{FF2B5EF4-FFF2-40B4-BE49-F238E27FC236}">
                <a16:creationId xmlns:a16="http://schemas.microsoft.com/office/drawing/2014/main" id="{C457D45F-6C1B-9DD5-44C6-09904FA23F09}"/>
              </a:ext>
            </a:extLst>
          </p:cNvPr>
          <p:cNvPicPr>
            <a:picLocks noChangeAspect="1"/>
          </p:cNvPicPr>
          <p:nvPr/>
        </p:nvPicPr>
        <p:blipFill>
          <a:blip r:embed="rId2"/>
          <a:stretch>
            <a:fillRect/>
          </a:stretch>
        </p:blipFill>
        <p:spPr>
          <a:xfrm>
            <a:off x="502921" y="1079204"/>
            <a:ext cx="3739895" cy="5219791"/>
          </a:xfrm>
          <a:prstGeom prst="rect">
            <a:avLst/>
          </a:prstGeom>
        </p:spPr>
      </p:pic>
      <p:pic>
        <p:nvPicPr>
          <p:cNvPr id="11" name="Picture 10">
            <a:extLst>
              <a:ext uri="{FF2B5EF4-FFF2-40B4-BE49-F238E27FC236}">
                <a16:creationId xmlns:a16="http://schemas.microsoft.com/office/drawing/2014/main" id="{DA5B5676-3EF9-DE40-1331-86199B84C85C}"/>
              </a:ext>
            </a:extLst>
          </p:cNvPr>
          <p:cNvPicPr>
            <a:picLocks noChangeAspect="1"/>
          </p:cNvPicPr>
          <p:nvPr/>
        </p:nvPicPr>
        <p:blipFill>
          <a:blip r:embed="rId3"/>
          <a:stretch>
            <a:fillRect/>
          </a:stretch>
        </p:blipFill>
        <p:spPr>
          <a:xfrm>
            <a:off x="5995416" y="948085"/>
            <a:ext cx="3631330" cy="4485427"/>
          </a:xfrm>
          <a:prstGeom prst="rect">
            <a:avLst/>
          </a:prstGeom>
        </p:spPr>
      </p:pic>
    </p:spTree>
    <p:extLst>
      <p:ext uri="{BB962C8B-B14F-4D97-AF65-F5344CB8AC3E}">
        <p14:creationId xmlns:p14="http://schemas.microsoft.com/office/powerpoint/2010/main" val="2307848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2C04D-C7B0-E898-1CD0-669DD73C13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7824668-5113-142D-7B32-C20112937F77}"/>
              </a:ext>
            </a:extLst>
          </p:cNvPr>
          <p:cNvSpPr txBox="1"/>
          <p:nvPr/>
        </p:nvSpPr>
        <p:spPr>
          <a:xfrm>
            <a:off x="283464" y="164934"/>
            <a:ext cx="8650224" cy="400110"/>
          </a:xfrm>
          <a:prstGeom prst="rect">
            <a:avLst/>
          </a:prstGeom>
          <a:noFill/>
        </p:spPr>
        <p:txBody>
          <a:bodyPr wrap="square" rtlCol="0">
            <a:spAutoFit/>
          </a:bodyPr>
          <a:lstStyle/>
          <a:p>
            <a:r>
              <a:rPr lang="en-US" sz="2000" b="1" u="sng">
                <a:effectLst>
                  <a:outerShdw blurRad="38100" dist="38100" dir="2700000" algn="tl">
                    <a:srgbClr val="000000">
                      <a:alpha val="43137"/>
                    </a:srgbClr>
                  </a:outerShdw>
                </a:effectLst>
                <a:latin typeface="+mj-lt"/>
              </a:rPr>
              <a:t>Capstone Project solution design &amp; solution implementation </a:t>
            </a:r>
            <a:endParaRPr lang="en-IN" sz="2000" b="1" u="sng">
              <a:effectLst>
                <a:outerShdw blurRad="38100" dist="38100" dir="2700000" algn="tl">
                  <a:srgbClr val="000000">
                    <a:alpha val="43137"/>
                  </a:srgbClr>
                </a:outerShdw>
              </a:effectLst>
              <a:latin typeface="+mj-lt"/>
            </a:endParaRPr>
          </a:p>
        </p:txBody>
      </p:sp>
      <p:sp>
        <p:nvSpPr>
          <p:cNvPr id="2" name="Rectangle 1">
            <a:extLst>
              <a:ext uri="{FF2B5EF4-FFF2-40B4-BE49-F238E27FC236}">
                <a16:creationId xmlns:a16="http://schemas.microsoft.com/office/drawing/2014/main" id="{6C7727FD-245F-DA58-146C-F80AB9BF3F05}"/>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7FD8182E-D2AE-962D-9CB4-AC7FA1176A91}"/>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9D57809-EBA2-D5EC-8653-652F6FE00899}"/>
              </a:ext>
            </a:extLst>
          </p:cNvPr>
          <p:cNvSpPr txBox="1"/>
          <p:nvPr/>
        </p:nvSpPr>
        <p:spPr>
          <a:xfrm>
            <a:off x="502920" y="778155"/>
            <a:ext cx="11515344" cy="369332"/>
          </a:xfrm>
          <a:prstGeom prst="rect">
            <a:avLst/>
          </a:prstGeom>
          <a:noFill/>
        </p:spPr>
        <p:txBody>
          <a:bodyPr wrap="square">
            <a:spAutoFit/>
          </a:bodyPr>
          <a:lstStyle/>
          <a:p>
            <a:r>
              <a:rPr lang="en-IN"/>
              <a:t>Registration Successful</a:t>
            </a:r>
          </a:p>
        </p:txBody>
      </p:sp>
      <p:pic>
        <p:nvPicPr>
          <p:cNvPr id="10" name="Picture 9">
            <a:extLst>
              <a:ext uri="{FF2B5EF4-FFF2-40B4-BE49-F238E27FC236}">
                <a16:creationId xmlns:a16="http://schemas.microsoft.com/office/drawing/2014/main" id="{94B980F3-E89B-8B2F-6390-FF8E14E8E14F}"/>
              </a:ext>
            </a:extLst>
          </p:cNvPr>
          <p:cNvPicPr>
            <a:picLocks noChangeAspect="1"/>
          </p:cNvPicPr>
          <p:nvPr/>
        </p:nvPicPr>
        <p:blipFill>
          <a:blip r:embed="rId2"/>
          <a:stretch>
            <a:fillRect/>
          </a:stretch>
        </p:blipFill>
        <p:spPr>
          <a:xfrm>
            <a:off x="502920" y="1234176"/>
            <a:ext cx="5740695" cy="5340624"/>
          </a:xfrm>
          <a:prstGeom prst="rect">
            <a:avLst/>
          </a:prstGeom>
        </p:spPr>
      </p:pic>
      <p:sp>
        <p:nvSpPr>
          <p:cNvPr id="11" name="TextBox 10">
            <a:extLst>
              <a:ext uri="{FF2B5EF4-FFF2-40B4-BE49-F238E27FC236}">
                <a16:creationId xmlns:a16="http://schemas.microsoft.com/office/drawing/2014/main" id="{8EE5F3A6-1A5E-F81D-5D46-70658ADD6176}"/>
              </a:ext>
            </a:extLst>
          </p:cNvPr>
          <p:cNvSpPr txBox="1"/>
          <p:nvPr/>
        </p:nvSpPr>
        <p:spPr>
          <a:xfrm>
            <a:off x="7281333" y="2175933"/>
            <a:ext cx="3886200" cy="2031325"/>
          </a:xfrm>
          <a:prstGeom prst="rect">
            <a:avLst/>
          </a:prstGeom>
          <a:noFill/>
        </p:spPr>
        <p:txBody>
          <a:bodyPr wrap="square" rtlCol="0">
            <a:spAutoFit/>
          </a:bodyPr>
          <a:lstStyle/>
          <a:p>
            <a:r>
              <a:rPr lang="en-US"/>
              <a:t>The validation for First Name and Last Name, which previously required a minimum of 6 characters, was updated to improve user experience. The original restriction was not user-friendly, as names can often be shorter than 6 characters.</a:t>
            </a:r>
            <a:endParaRPr lang="en-IN"/>
          </a:p>
        </p:txBody>
      </p:sp>
    </p:spTree>
    <p:extLst>
      <p:ext uri="{BB962C8B-B14F-4D97-AF65-F5344CB8AC3E}">
        <p14:creationId xmlns:p14="http://schemas.microsoft.com/office/powerpoint/2010/main" val="1370908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6D852-55D6-7629-97BE-A8971ED962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19C89A5-5A0D-D92C-3C18-EB5EA3E2DA54}"/>
              </a:ext>
            </a:extLst>
          </p:cNvPr>
          <p:cNvSpPr txBox="1"/>
          <p:nvPr/>
        </p:nvSpPr>
        <p:spPr>
          <a:xfrm>
            <a:off x="283464" y="164934"/>
            <a:ext cx="8650224" cy="400110"/>
          </a:xfrm>
          <a:prstGeom prst="rect">
            <a:avLst/>
          </a:prstGeom>
          <a:noFill/>
        </p:spPr>
        <p:txBody>
          <a:bodyPr wrap="square" rtlCol="0">
            <a:spAutoFit/>
          </a:bodyPr>
          <a:lstStyle/>
          <a:p>
            <a:r>
              <a:rPr lang="en-US" sz="2000" b="1" u="sng">
                <a:effectLst>
                  <a:outerShdw blurRad="38100" dist="38100" dir="2700000" algn="tl">
                    <a:srgbClr val="000000">
                      <a:alpha val="43137"/>
                    </a:srgbClr>
                  </a:outerShdw>
                </a:effectLst>
                <a:latin typeface="+mj-lt"/>
              </a:rPr>
              <a:t>Capstone Project solution design &amp; solution implementation </a:t>
            </a:r>
            <a:endParaRPr lang="en-IN" sz="2000" b="1" u="sng">
              <a:effectLst>
                <a:outerShdw blurRad="38100" dist="38100" dir="2700000" algn="tl">
                  <a:srgbClr val="000000">
                    <a:alpha val="43137"/>
                  </a:srgbClr>
                </a:outerShdw>
              </a:effectLst>
              <a:latin typeface="+mj-lt"/>
            </a:endParaRPr>
          </a:p>
        </p:txBody>
      </p:sp>
      <p:sp>
        <p:nvSpPr>
          <p:cNvPr id="2" name="Rectangle 1">
            <a:extLst>
              <a:ext uri="{FF2B5EF4-FFF2-40B4-BE49-F238E27FC236}">
                <a16:creationId xmlns:a16="http://schemas.microsoft.com/office/drawing/2014/main" id="{37CC77D2-B1B7-7B7A-7BAE-127801203E54}"/>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1E41B59C-0030-01E0-A8B2-5D3238373FA5}"/>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197880-1FBB-57E0-843C-C3A808E199C8}"/>
              </a:ext>
            </a:extLst>
          </p:cNvPr>
          <p:cNvSpPr txBox="1"/>
          <p:nvPr/>
        </p:nvSpPr>
        <p:spPr>
          <a:xfrm>
            <a:off x="368810" y="584789"/>
            <a:ext cx="10968058" cy="646331"/>
          </a:xfrm>
          <a:prstGeom prst="rect">
            <a:avLst/>
          </a:prstGeom>
          <a:noFill/>
        </p:spPr>
        <p:txBody>
          <a:bodyPr wrap="square" rtlCol="0">
            <a:spAutoFit/>
          </a:bodyPr>
          <a:lstStyle/>
          <a:p>
            <a:endParaRPr lang="en-US"/>
          </a:p>
          <a:p>
            <a:r>
              <a:rPr lang="en-US"/>
              <a:t>Customer Registration - A record was successfully updated in the customer database.</a:t>
            </a:r>
            <a:endParaRPr lang="en-IN"/>
          </a:p>
        </p:txBody>
      </p:sp>
      <p:pic>
        <p:nvPicPr>
          <p:cNvPr id="4" name="Picture 3">
            <a:extLst>
              <a:ext uri="{FF2B5EF4-FFF2-40B4-BE49-F238E27FC236}">
                <a16:creationId xmlns:a16="http://schemas.microsoft.com/office/drawing/2014/main" id="{9ADF4E6A-BC58-B941-EF9B-6E6E4E6685FB}"/>
              </a:ext>
            </a:extLst>
          </p:cNvPr>
          <p:cNvPicPr>
            <a:picLocks noChangeAspect="1"/>
          </p:cNvPicPr>
          <p:nvPr/>
        </p:nvPicPr>
        <p:blipFill>
          <a:blip r:embed="rId2"/>
          <a:stretch>
            <a:fillRect/>
          </a:stretch>
        </p:blipFill>
        <p:spPr>
          <a:xfrm>
            <a:off x="660400" y="1646109"/>
            <a:ext cx="7409685" cy="4194985"/>
          </a:xfrm>
          <a:prstGeom prst="rect">
            <a:avLst/>
          </a:prstGeom>
        </p:spPr>
      </p:pic>
    </p:spTree>
    <p:extLst>
      <p:ext uri="{BB962C8B-B14F-4D97-AF65-F5344CB8AC3E}">
        <p14:creationId xmlns:p14="http://schemas.microsoft.com/office/powerpoint/2010/main" val="1983184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666A3-1280-6C63-6F97-FA4DE8888AD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CAE2205-5E9B-5E54-1B32-12335EE3CD46}"/>
              </a:ext>
            </a:extLst>
          </p:cNvPr>
          <p:cNvSpPr txBox="1"/>
          <p:nvPr/>
        </p:nvSpPr>
        <p:spPr>
          <a:xfrm>
            <a:off x="283464" y="164934"/>
            <a:ext cx="8650224" cy="461665"/>
          </a:xfrm>
          <a:prstGeom prst="rect">
            <a:avLst/>
          </a:prstGeom>
          <a:noFill/>
        </p:spPr>
        <p:txBody>
          <a:bodyPr wrap="square" rtlCol="0">
            <a:spAutoFit/>
          </a:bodyPr>
          <a:lstStyle/>
          <a:p>
            <a:r>
              <a:rPr lang="en-US" sz="2400" b="1" u="sng">
                <a:effectLst>
                  <a:outerShdw blurRad="38100" dist="38100" dir="2700000" algn="tl">
                    <a:srgbClr val="000000">
                      <a:alpha val="43137"/>
                    </a:srgbClr>
                  </a:outerShdw>
                </a:effectLst>
                <a:latin typeface="Bogle" panose="020B0503020203060203" pitchFamily="34" charset="0"/>
              </a:rPr>
              <a:t>Capstone Project solution design &amp; solution implementation </a:t>
            </a:r>
            <a:endParaRPr lang="en-IN" sz="2400" b="1" u="sng">
              <a:effectLst>
                <a:outerShdw blurRad="38100" dist="38100" dir="2700000" algn="tl">
                  <a:srgbClr val="000000">
                    <a:alpha val="43137"/>
                  </a:srgbClr>
                </a:outerShdw>
              </a:effectLst>
              <a:latin typeface="Bogle" panose="020B0503020203060203" pitchFamily="34" charset="0"/>
            </a:endParaRPr>
          </a:p>
        </p:txBody>
      </p:sp>
      <p:sp>
        <p:nvSpPr>
          <p:cNvPr id="2" name="Rectangle 1">
            <a:extLst>
              <a:ext uri="{FF2B5EF4-FFF2-40B4-BE49-F238E27FC236}">
                <a16:creationId xmlns:a16="http://schemas.microsoft.com/office/drawing/2014/main" id="{8EFF9D62-16A8-8583-78FC-87A5BC0898A9}"/>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C7852D82-2054-40B9-8621-08C2762AF7AE}"/>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489DBCC-1984-4639-5D55-B73FE8365DDD}"/>
              </a:ext>
            </a:extLst>
          </p:cNvPr>
          <p:cNvSpPr txBox="1"/>
          <p:nvPr/>
        </p:nvSpPr>
        <p:spPr>
          <a:xfrm>
            <a:off x="502920" y="778155"/>
            <a:ext cx="11515344" cy="646331"/>
          </a:xfrm>
          <a:prstGeom prst="rect">
            <a:avLst/>
          </a:prstGeom>
          <a:noFill/>
        </p:spPr>
        <p:txBody>
          <a:bodyPr wrap="square">
            <a:spAutoFit/>
          </a:bodyPr>
          <a:lstStyle/>
          <a:p>
            <a:endParaRPr lang="en-US" sz="1800">
              <a:solidFill>
                <a:schemeClr val="tx1"/>
              </a:solidFill>
              <a:latin typeface="Bogle" panose="020B0503020203060203" pitchFamily="34" charset="0"/>
            </a:endParaRPr>
          </a:p>
          <a:p>
            <a:endParaRPr lang="en-IN"/>
          </a:p>
        </p:txBody>
      </p:sp>
      <p:pic>
        <p:nvPicPr>
          <p:cNvPr id="11" name="Picture 10">
            <a:extLst>
              <a:ext uri="{FF2B5EF4-FFF2-40B4-BE49-F238E27FC236}">
                <a16:creationId xmlns:a16="http://schemas.microsoft.com/office/drawing/2014/main" id="{31E32DA0-E1BD-185F-CDE5-201345D8A8EB}"/>
              </a:ext>
            </a:extLst>
          </p:cNvPr>
          <p:cNvPicPr>
            <a:picLocks noChangeAspect="1"/>
          </p:cNvPicPr>
          <p:nvPr/>
        </p:nvPicPr>
        <p:blipFill>
          <a:blip r:embed="rId2"/>
          <a:srcRect l="815" t="8488" r="-679" b="-1948"/>
          <a:stretch/>
        </p:blipFill>
        <p:spPr>
          <a:xfrm>
            <a:off x="734793" y="1489242"/>
            <a:ext cx="6286927" cy="4461573"/>
          </a:xfrm>
          <a:prstGeom prst="rect">
            <a:avLst/>
          </a:prstGeom>
        </p:spPr>
      </p:pic>
      <p:sp>
        <p:nvSpPr>
          <p:cNvPr id="13" name="TextBox 12">
            <a:extLst>
              <a:ext uri="{FF2B5EF4-FFF2-40B4-BE49-F238E27FC236}">
                <a16:creationId xmlns:a16="http://schemas.microsoft.com/office/drawing/2014/main" id="{AB06260B-4604-7321-18FB-EB46A56C5240}"/>
              </a:ext>
            </a:extLst>
          </p:cNvPr>
          <p:cNvSpPr txBox="1"/>
          <p:nvPr/>
        </p:nvSpPr>
        <p:spPr>
          <a:xfrm>
            <a:off x="618067" y="846668"/>
            <a:ext cx="10464800" cy="369332"/>
          </a:xfrm>
          <a:prstGeom prst="rect">
            <a:avLst/>
          </a:prstGeom>
          <a:noFill/>
        </p:spPr>
        <p:txBody>
          <a:bodyPr wrap="square" rtlCol="0">
            <a:spAutoFit/>
          </a:bodyPr>
          <a:lstStyle/>
          <a:p>
            <a:r>
              <a:rPr lang="en-IN"/>
              <a:t>After registration, user will be redirected to login page</a:t>
            </a:r>
          </a:p>
        </p:txBody>
      </p:sp>
    </p:spTree>
    <p:extLst>
      <p:ext uri="{BB962C8B-B14F-4D97-AF65-F5344CB8AC3E}">
        <p14:creationId xmlns:p14="http://schemas.microsoft.com/office/powerpoint/2010/main" val="448734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A467B-6D13-D41B-5677-28A5D852DB9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E286CD7-8420-ABAA-D46C-743C9D4BB007}"/>
              </a:ext>
            </a:extLst>
          </p:cNvPr>
          <p:cNvSpPr txBox="1"/>
          <p:nvPr/>
        </p:nvSpPr>
        <p:spPr>
          <a:xfrm>
            <a:off x="283464" y="164934"/>
            <a:ext cx="8650224" cy="461665"/>
          </a:xfrm>
          <a:prstGeom prst="rect">
            <a:avLst/>
          </a:prstGeom>
          <a:noFill/>
        </p:spPr>
        <p:txBody>
          <a:bodyPr wrap="square" rtlCol="0">
            <a:spAutoFit/>
          </a:bodyPr>
          <a:lstStyle/>
          <a:p>
            <a:r>
              <a:rPr lang="en-US" sz="2400" b="1" u="sng">
                <a:effectLst>
                  <a:outerShdw blurRad="38100" dist="38100" dir="2700000" algn="tl">
                    <a:srgbClr val="000000">
                      <a:alpha val="43137"/>
                    </a:srgbClr>
                  </a:outerShdw>
                </a:effectLst>
                <a:latin typeface="Bogle" panose="020B0503020203060203" pitchFamily="34" charset="0"/>
              </a:rPr>
              <a:t>Capstone Project solution design &amp; solution implementation </a:t>
            </a:r>
            <a:endParaRPr lang="en-IN" sz="2400" b="1" u="sng">
              <a:effectLst>
                <a:outerShdw blurRad="38100" dist="38100" dir="2700000" algn="tl">
                  <a:srgbClr val="000000">
                    <a:alpha val="43137"/>
                  </a:srgbClr>
                </a:outerShdw>
              </a:effectLst>
              <a:latin typeface="Bogle" panose="020B0503020203060203" pitchFamily="34" charset="0"/>
            </a:endParaRPr>
          </a:p>
        </p:txBody>
      </p:sp>
      <p:sp>
        <p:nvSpPr>
          <p:cNvPr id="2" name="Rectangle 1">
            <a:extLst>
              <a:ext uri="{FF2B5EF4-FFF2-40B4-BE49-F238E27FC236}">
                <a16:creationId xmlns:a16="http://schemas.microsoft.com/office/drawing/2014/main" id="{AB6DB96A-DECB-DA03-B669-763DDD614CA5}"/>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2F180D9D-AA87-1F2E-FAFF-1DED05DC8D7B}"/>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FCFB555-CB21-10C9-66F8-CD00E9CBA807}"/>
              </a:ext>
            </a:extLst>
          </p:cNvPr>
          <p:cNvSpPr txBox="1"/>
          <p:nvPr/>
        </p:nvSpPr>
        <p:spPr>
          <a:xfrm>
            <a:off x="502920" y="778155"/>
            <a:ext cx="11515344" cy="646331"/>
          </a:xfrm>
          <a:prstGeom prst="rect">
            <a:avLst/>
          </a:prstGeom>
          <a:noFill/>
        </p:spPr>
        <p:txBody>
          <a:bodyPr wrap="square">
            <a:spAutoFit/>
          </a:bodyPr>
          <a:lstStyle/>
          <a:p>
            <a:r>
              <a:rPr lang="en-US" sz="1800" b="1">
                <a:solidFill>
                  <a:schemeClr val="tx1"/>
                </a:solidFill>
                <a:latin typeface="Bogle" panose="020B0503020203060203" pitchFamily="34" charset="0"/>
              </a:rPr>
              <a:t>User Profile Page with Edit Option</a:t>
            </a:r>
          </a:p>
          <a:p>
            <a:endParaRPr lang="en-IN"/>
          </a:p>
        </p:txBody>
      </p:sp>
      <p:pic>
        <p:nvPicPr>
          <p:cNvPr id="7" name="Picture 6">
            <a:extLst>
              <a:ext uri="{FF2B5EF4-FFF2-40B4-BE49-F238E27FC236}">
                <a16:creationId xmlns:a16="http://schemas.microsoft.com/office/drawing/2014/main" id="{D537233D-B3D1-3F01-FA57-B879E19A5E32}"/>
              </a:ext>
            </a:extLst>
          </p:cNvPr>
          <p:cNvPicPr>
            <a:picLocks noChangeAspect="1"/>
          </p:cNvPicPr>
          <p:nvPr/>
        </p:nvPicPr>
        <p:blipFill>
          <a:blip r:embed="rId2"/>
          <a:srcRect l="-1097" t="6208" r="181" b="-450"/>
          <a:stretch/>
        </p:blipFill>
        <p:spPr>
          <a:xfrm>
            <a:off x="279960" y="1373772"/>
            <a:ext cx="4755672" cy="4650592"/>
          </a:xfrm>
          <a:prstGeom prst="rect">
            <a:avLst/>
          </a:prstGeom>
        </p:spPr>
      </p:pic>
      <p:pic>
        <p:nvPicPr>
          <p:cNvPr id="10" name="Picture 9">
            <a:extLst>
              <a:ext uri="{FF2B5EF4-FFF2-40B4-BE49-F238E27FC236}">
                <a16:creationId xmlns:a16="http://schemas.microsoft.com/office/drawing/2014/main" id="{1B86E449-3501-3CD6-417F-0BEE1C97CE34}"/>
              </a:ext>
            </a:extLst>
          </p:cNvPr>
          <p:cNvPicPr>
            <a:picLocks noChangeAspect="1"/>
          </p:cNvPicPr>
          <p:nvPr/>
        </p:nvPicPr>
        <p:blipFill>
          <a:blip r:embed="rId3"/>
          <a:srcRect l="-918" t="5775" r="250" b="-654"/>
          <a:stretch/>
        </p:blipFill>
        <p:spPr>
          <a:xfrm>
            <a:off x="5710519" y="1350838"/>
            <a:ext cx="5928551" cy="4682052"/>
          </a:xfrm>
          <a:prstGeom prst="rect">
            <a:avLst/>
          </a:prstGeom>
        </p:spPr>
      </p:pic>
    </p:spTree>
    <p:extLst>
      <p:ext uri="{BB962C8B-B14F-4D97-AF65-F5344CB8AC3E}">
        <p14:creationId xmlns:p14="http://schemas.microsoft.com/office/powerpoint/2010/main" val="610788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431800" y="337831"/>
            <a:ext cx="4946160" cy="461665"/>
          </a:xfrm>
          <a:prstGeom prst="rect">
            <a:avLst/>
          </a:prstGeom>
          <a:noFill/>
        </p:spPr>
        <p:txBody>
          <a:bodyPr wrap="square" rtlCol="0">
            <a:spAutoFit/>
          </a:bodyPr>
          <a:lstStyle/>
          <a:p>
            <a:r>
              <a:rPr lang="en-US" sz="2400" b="1">
                <a:effectLst>
                  <a:outerShdw blurRad="38100" dist="38100" dir="2700000" algn="tl">
                    <a:srgbClr val="000000">
                      <a:alpha val="43137"/>
                    </a:srgbClr>
                  </a:outerShdw>
                </a:effectLst>
                <a:latin typeface="Bogle" panose="020B0503020203060203" pitchFamily="34" charset="0"/>
              </a:rPr>
              <a:t>Agenda</a:t>
            </a:r>
            <a:endParaRPr lang="en-IN" sz="2400" b="1">
              <a:effectLst>
                <a:outerShdw blurRad="38100" dist="38100" dir="2700000" algn="tl">
                  <a:srgbClr val="000000">
                    <a:alpha val="43137"/>
                  </a:srgbClr>
                </a:outerShdw>
              </a:effectLst>
              <a:latin typeface="Bogle" panose="020B0503020203060203" pitchFamily="34" charset="0"/>
            </a:endParaRPr>
          </a:p>
        </p:txBody>
      </p:sp>
      <p:sp>
        <p:nvSpPr>
          <p:cNvPr id="2" name="Rectangle 1">
            <a:extLst>
              <a:ext uri="{FF2B5EF4-FFF2-40B4-BE49-F238E27FC236}">
                <a16:creationId xmlns:a16="http://schemas.microsoft.com/office/drawing/2014/main" id="{D141EE2C-9837-486A-6448-5AE23F8A6EAD}"/>
              </a:ext>
            </a:extLst>
          </p:cNvPr>
          <p:cNvSpPr/>
          <p:nvPr/>
        </p:nvSpPr>
        <p:spPr>
          <a:xfrm>
            <a:off x="763285" y="1166326"/>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panose="05000000000000000000" pitchFamily="2" charset="2"/>
              <a:buChar char="ü"/>
            </a:pPr>
            <a:r>
              <a:rPr lang="en-US" sz="2000">
                <a:solidFill>
                  <a:schemeClr val="tx1"/>
                </a:solidFill>
                <a:latin typeface="Bogle" panose="020B0503020203060203" pitchFamily="34" charset="0"/>
              </a:rPr>
              <a:t>Team Introduction – with Photo</a:t>
            </a:r>
          </a:p>
          <a:p>
            <a:pPr marL="342900" indent="-342900">
              <a:buFont typeface="Wingdings" panose="05000000000000000000" pitchFamily="2" charset="2"/>
              <a:buChar char="ü"/>
            </a:pPr>
            <a:r>
              <a:rPr lang="en-US" sz="2000">
                <a:solidFill>
                  <a:schemeClr val="tx1"/>
                </a:solidFill>
                <a:latin typeface="Bogle" panose="020B0503020203060203" pitchFamily="34" charset="0"/>
              </a:rPr>
              <a:t>Capstone Project Overview</a:t>
            </a:r>
          </a:p>
          <a:p>
            <a:pPr marL="342900" indent="-342900">
              <a:buFont typeface="Wingdings" panose="05000000000000000000" pitchFamily="2" charset="2"/>
              <a:buChar char="ü"/>
            </a:pPr>
            <a:r>
              <a:rPr lang="en-US" sz="2000">
                <a:solidFill>
                  <a:schemeClr val="tx1"/>
                </a:solidFill>
                <a:latin typeface="Bogle" panose="020B0503020203060203" pitchFamily="34" charset="0"/>
              </a:rPr>
              <a:t>Scope and Objective</a:t>
            </a:r>
          </a:p>
          <a:p>
            <a:pPr marL="342900" indent="-342900">
              <a:buFont typeface="Wingdings" panose="05000000000000000000" pitchFamily="2" charset="2"/>
              <a:buChar char="ü"/>
            </a:pPr>
            <a:r>
              <a:rPr lang="en-US" sz="2000">
                <a:solidFill>
                  <a:schemeClr val="tx1"/>
                </a:solidFill>
                <a:latin typeface="Bogle" panose="020B0503020203060203" pitchFamily="34" charset="0"/>
              </a:rPr>
              <a:t>Capstone Project solution design &amp; solution implementation </a:t>
            </a:r>
          </a:p>
          <a:p>
            <a:pPr marL="1257300" lvl="2" indent="-342900">
              <a:buFont typeface="Wingdings" panose="05000000000000000000" pitchFamily="2" charset="2"/>
              <a:buChar char="v"/>
            </a:pPr>
            <a:r>
              <a:rPr lang="en-US" sz="2000">
                <a:solidFill>
                  <a:schemeClr val="tx1"/>
                </a:solidFill>
                <a:latin typeface="Bogle" panose="020B0503020203060203" pitchFamily="34" charset="0"/>
              </a:rPr>
              <a:t>Diagrams ( Architecture, Use Case, Class Diagrams, Sequence etc., ) </a:t>
            </a:r>
          </a:p>
          <a:p>
            <a:pPr marL="1257300" lvl="2" indent="-342900">
              <a:buFont typeface="Wingdings" panose="05000000000000000000" pitchFamily="2" charset="2"/>
              <a:buChar char="v"/>
            </a:pPr>
            <a:r>
              <a:rPr lang="en-US" sz="2000">
                <a:solidFill>
                  <a:schemeClr val="tx1"/>
                </a:solidFill>
                <a:latin typeface="Bogle" panose="020B0503020203060203" pitchFamily="34" charset="0"/>
              </a:rPr>
              <a:t>Screen shots(Frontend &amp; Backend)</a:t>
            </a:r>
          </a:p>
          <a:p>
            <a:pPr marL="342900" indent="-342900">
              <a:buFont typeface="Wingdings" panose="05000000000000000000" pitchFamily="2" charset="2"/>
              <a:buChar char="ü"/>
            </a:pPr>
            <a:r>
              <a:rPr lang="en-US" sz="2000">
                <a:solidFill>
                  <a:schemeClr val="tx1"/>
                </a:solidFill>
                <a:latin typeface="Bogle" panose="020B0503020203060203" pitchFamily="34" charset="0"/>
              </a:rPr>
              <a:t>Technology Stack</a:t>
            </a:r>
          </a:p>
          <a:p>
            <a:pPr marL="342900" indent="-342900">
              <a:buFont typeface="Wingdings" panose="05000000000000000000" pitchFamily="2" charset="2"/>
              <a:buChar char="ü"/>
            </a:pPr>
            <a:r>
              <a:rPr lang="en-US" sz="2000">
                <a:solidFill>
                  <a:schemeClr val="tx1"/>
                </a:solidFill>
                <a:latin typeface="Bogle" panose="020B0503020203060203" pitchFamily="34" charset="0"/>
              </a:rPr>
              <a:t>NFRs</a:t>
            </a:r>
          </a:p>
          <a:p>
            <a:pPr marL="342900" indent="-342900">
              <a:buFont typeface="Wingdings" panose="05000000000000000000" pitchFamily="2" charset="2"/>
              <a:buChar char="ü"/>
            </a:pPr>
            <a:r>
              <a:rPr lang="en-US" sz="2000">
                <a:solidFill>
                  <a:schemeClr val="tx1"/>
                </a:solidFill>
                <a:latin typeface="Bogle" panose="020B0503020203060203" pitchFamily="34" charset="0"/>
              </a:rPr>
              <a:t>Best Practices followed during solution implementation</a:t>
            </a:r>
          </a:p>
          <a:p>
            <a:pPr marL="342900" indent="-342900">
              <a:buFont typeface="Wingdings" panose="05000000000000000000" pitchFamily="2" charset="2"/>
              <a:buChar char="ü"/>
            </a:pPr>
            <a:r>
              <a:rPr lang="en-US" sz="2000">
                <a:solidFill>
                  <a:schemeClr val="tx1"/>
                </a:solidFill>
                <a:latin typeface="Bogle" panose="020B0503020203060203" pitchFamily="34" charset="0"/>
              </a:rPr>
              <a:t>Challenges faced during solution design &amp; solution implementation</a:t>
            </a:r>
          </a:p>
          <a:p>
            <a:pPr marL="342900" indent="-342900">
              <a:buFont typeface="Wingdings" panose="05000000000000000000" pitchFamily="2" charset="2"/>
              <a:buChar char="ü"/>
            </a:pPr>
            <a:r>
              <a:rPr lang="en-US" sz="2000">
                <a:solidFill>
                  <a:schemeClr val="tx1"/>
                </a:solidFill>
                <a:latin typeface="Bogle" panose="020B0503020203060203" pitchFamily="34" charset="0"/>
              </a:rPr>
              <a:t>Individual Contribution </a:t>
            </a:r>
          </a:p>
          <a:p>
            <a:pPr marL="342900" indent="-342900">
              <a:buFont typeface="Wingdings" panose="05000000000000000000" pitchFamily="2" charset="2"/>
              <a:buChar char="ü"/>
            </a:pPr>
            <a:r>
              <a:rPr lang="en-US" sz="2000">
                <a:solidFill>
                  <a:schemeClr val="tx1"/>
                </a:solidFill>
                <a:latin typeface="Bogle" panose="020B0503020203060203" pitchFamily="34" charset="0"/>
              </a:rPr>
              <a:t>Learnings &amp; Experiences</a:t>
            </a:r>
          </a:p>
          <a:p>
            <a:pPr marL="342900" indent="-342900">
              <a:buFont typeface="Wingdings" panose="05000000000000000000" pitchFamily="2" charset="2"/>
              <a:buChar char="ü"/>
            </a:pPr>
            <a:r>
              <a:rPr lang="en-US" sz="2000">
                <a:solidFill>
                  <a:schemeClr val="tx1"/>
                </a:solidFill>
                <a:latin typeface="Bogle" panose="020B0503020203060203" pitchFamily="34" charset="0"/>
              </a:rPr>
              <a:t>Future Scope</a:t>
            </a:r>
          </a:p>
          <a:p>
            <a:pPr marL="342900" indent="-342900">
              <a:buFont typeface="Wingdings" panose="05000000000000000000" pitchFamily="2" charset="2"/>
              <a:buChar char="ü"/>
            </a:pPr>
            <a:endParaRPr lang="en-US" sz="2000">
              <a:solidFill>
                <a:schemeClr val="tx1"/>
              </a:solidFill>
              <a:latin typeface="Bogle" panose="020B0503020203060203" pitchFamily="34" charset="0"/>
            </a:endParaRPr>
          </a:p>
          <a:p>
            <a:pPr marL="342900" indent="-342900">
              <a:buFont typeface="Wingdings" panose="05000000000000000000" pitchFamily="2" charset="2"/>
              <a:buChar char="ü"/>
            </a:pPr>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187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FC758-48D3-52B6-21EB-9FFBF424B73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4EDC0AE-0865-5672-A59E-BFA241058C57}"/>
              </a:ext>
            </a:extLst>
          </p:cNvPr>
          <p:cNvSpPr txBox="1"/>
          <p:nvPr/>
        </p:nvSpPr>
        <p:spPr>
          <a:xfrm>
            <a:off x="283464" y="164934"/>
            <a:ext cx="8650224" cy="461665"/>
          </a:xfrm>
          <a:prstGeom prst="rect">
            <a:avLst/>
          </a:prstGeom>
          <a:noFill/>
        </p:spPr>
        <p:txBody>
          <a:bodyPr wrap="square" rtlCol="0">
            <a:spAutoFit/>
          </a:bodyPr>
          <a:lstStyle/>
          <a:p>
            <a:r>
              <a:rPr lang="en-US" sz="2400" b="1" u="sng">
                <a:effectLst>
                  <a:outerShdw blurRad="38100" dist="38100" dir="2700000" algn="tl">
                    <a:srgbClr val="000000">
                      <a:alpha val="43137"/>
                    </a:srgbClr>
                  </a:outerShdw>
                </a:effectLst>
                <a:latin typeface="Bogle" panose="020B0503020203060203" pitchFamily="34" charset="0"/>
              </a:rPr>
              <a:t>Capstone Project solution design &amp; solution implementation </a:t>
            </a:r>
            <a:endParaRPr lang="en-IN" sz="2400" b="1" u="sng">
              <a:effectLst>
                <a:outerShdw blurRad="38100" dist="38100" dir="2700000" algn="tl">
                  <a:srgbClr val="000000">
                    <a:alpha val="43137"/>
                  </a:srgbClr>
                </a:outerShdw>
              </a:effectLst>
              <a:latin typeface="Bogle" panose="020B0503020203060203" pitchFamily="34" charset="0"/>
            </a:endParaRPr>
          </a:p>
        </p:txBody>
      </p:sp>
      <p:sp>
        <p:nvSpPr>
          <p:cNvPr id="2" name="Rectangle 1">
            <a:extLst>
              <a:ext uri="{FF2B5EF4-FFF2-40B4-BE49-F238E27FC236}">
                <a16:creationId xmlns:a16="http://schemas.microsoft.com/office/drawing/2014/main" id="{D9344C59-6A79-4040-C50A-C38483EF1C4A}"/>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39706620-3182-0620-3F01-392F4A5B39F5}"/>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FA0B6A-531D-0BF2-9616-93A931149D8C}"/>
              </a:ext>
            </a:extLst>
          </p:cNvPr>
          <p:cNvSpPr txBox="1"/>
          <p:nvPr/>
        </p:nvSpPr>
        <p:spPr>
          <a:xfrm>
            <a:off x="516466" y="778155"/>
            <a:ext cx="11501797" cy="646331"/>
          </a:xfrm>
          <a:prstGeom prst="rect">
            <a:avLst/>
          </a:prstGeom>
          <a:noFill/>
        </p:spPr>
        <p:txBody>
          <a:bodyPr wrap="square">
            <a:spAutoFit/>
          </a:bodyPr>
          <a:lstStyle/>
          <a:p>
            <a:r>
              <a:rPr lang="en-US" sz="1800" b="1">
                <a:solidFill>
                  <a:schemeClr val="tx1"/>
                </a:solidFill>
                <a:latin typeface="Bogle" panose="020B0503020203060203" pitchFamily="34" charset="0"/>
              </a:rPr>
              <a:t>User Profile Page with Edit Option</a:t>
            </a:r>
          </a:p>
          <a:p>
            <a:endParaRPr lang="en-IN"/>
          </a:p>
        </p:txBody>
      </p:sp>
      <p:pic>
        <p:nvPicPr>
          <p:cNvPr id="12" name="Picture 11">
            <a:extLst>
              <a:ext uri="{FF2B5EF4-FFF2-40B4-BE49-F238E27FC236}">
                <a16:creationId xmlns:a16="http://schemas.microsoft.com/office/drawing/2014/main" id="{F6E918ED-D41F-BBD5-3E46-B9350C1CCB3C}"/>
              </a:ext>
            </a:extLst>
          </p:cNvPr>
          <p:cNvPicPr>
            <a:picLocks noChangeAspect="1"/>
          </p:cNvPicPr>
          <p:nvPr/>
        </p:nvPicPr>
        <p:blipFill>
          <a:blip r:embed="rId2"/>
          <a:srcRect t="5369" r="-98" b="-583"/>
          <a:stretch/>
        </p:blipFill>
        <p:spPr>
          <a:xfrm>
            <a:off x="284251" y="1218589"/>
            <a:ext cx="8721018" cy="4861154"/>
          </a:xfrm>
          <a:prstGeom prst="rect">
            <a:avLst/>
          </a:prstGeom>
        </p:spPr>
      </p:pic>
      <p:sp>
        <p:nvSpPr>
          <p:cNvPr id="13" name="TextBox 12">
            <a:extLst>
              <a:ext uri="{FF2B5EF4-FFF2-40B4-BE49-F238E27FC236}">
                <a16:creationId xmlns:a16="http://schemas.microsoft.com/office/drawing/2014/main" id="{D5B53505-8059-3182-E9CC-D588BEF9BB15}"/>
              </a:ext>
            </a:extLst>
          </p:cNvPr>
          <p:cNvSpPr txBox="1"/>
          <p:nvPr/>
        </p:nvSpPr>
        <p:spPr>
          <a:xfrm>
            <a:off x="9846733" y="1879600"/>
            <a:ext cx="1735668" cy="1200329"/>
          </a:xfrm>
          <a:prstGeom prst="rect">
            <a:avLst/>
          </a:prstGeom>
          <a:noFill/>
        </p:spPr>
        <p:txBody>
          <a:bodyPr wrap="square" rtlCol="0">
            <a:spAutoFit/>
          </a:bodyPr>
          <a:lstStyle/>
          <a:p>
            <a:r>
              <a:rPr lang="en-IN"/>
              <a:t>Street and PIN Code has been changed by the user</a:t>
            </a:r>
          </a:p>
        </p:txBody>
      </p:sp>
    </p:spTree>
    <p:extLst>
      <p:ext uri="{BB962C8B-B14F-4D97-AF65-F5344CB8AC3E}">
        <p14:creationId xmlns:p14="http://schemas.microsoft.com/office/powerpoint/2010/main" val="2504436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FC758-48D3-52B6-21EB-9FFBF424B73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4EDC0AE-0865-5672-A59E-BFA241058C57}"/>
              </a:ext>
            </a:extLst>
          </p:cNvPr>
          <p:cNvSpPr txBox="1"/>
          <p:nvPr/>
        </p:nvSpPr>
        <p:spPr>
          <a:xfrm>
            <a:off x="283464" y="164934"/>
            <a:ext cx="8650224" cy="461665"/>
          </a:xfrm>
          <a:prstGeom prst="rect">
            <a:avLst/>
          </a:prstGeom>
          <a:noFill/>
        </p:spPr>
        <p:txBody>
          <a:bodyPr wrap="square" rtlCol="0">
            <a:spAutoFit/>
          </a:bodyPr>
          <a:lstStyle/>
          <a:p>
            <a:r>
              <a:rPr lang="en-US" sz="2400" b="1" u="sng">
                <a:effectLst>
                  <a:outerShdw blurRad="38100" dist="38100" dir="2700000" algn="tl">
                    <a:srgbClr val="000000">
                      <a:alpha val="43137"/>
                    </a:srgbClr>
                  </a:outerShdw>
                </a:effectLst>
                <a:latin typeface="Bogle" panose="020B0503020203060203" pitchFamily="34" charset="0"/>
              </a:rPr>
              <a:t>Capstone Project solution design &amp; solution implementation </a:t>
            </a:r>
            <a:endParaRPr lang="en-IN" sz="2400" b="1" u="sng">
              <a:effectLst>
                <a:outerShdw blurRad="38100" dist="38100" dir="2700000" algn="tl">
                  <a:srgbClr val="000000">
                    <a:alpha val="43137"/>
                  </a:srgbClr>
                </a:outerShdw>
              </a:effectLst>
              <a:latin typeface="Bogle" panose="020B0503020203060203" pitchFamily="34" charset="0"/>
            </a:endParaRPr>
          </a:p>
        </p:txBody>
      </p:sp>
      <p:sp>
        <p:nvSpPr>
          <p:cNvPr id="2" name="Rectangle 1">
            <a:extLst>
              <a:ext uri="{FF2B5EF4-FFF2-40B4-BE49-F238E27FC236}">
                <a16:creationId xmlns:a16="http://schemas.microsoft.com/office/drawing/2014/main" id="{D9344C59-6A79-4040-C50A-C38483EF1C4A}"/>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39706620-3182-0620-3F01-392F4A5B39F5}"/>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B53505-8059-3182-E9CC-D588BEF9BB15}"/>
              </a:ext>
            </a:extLst>
          </p:cNvPr>
          <p:cNvSpPr txBox="1"/>
          <p:nvPr/>
        </p:nvSpPr>
        <p:spPr>
          <a:xfrm>
            <a:off x="9846733" y="1879600"/>
            <a:ext cx="1906903" cy="1200329"/>
          </a:xfrm>
          <a:prstGeom prst="rect">
            <a:avLst/>
          </a:prstGeom>
          <a:noFill/>
        </p:spPr>
        <p:txBody>
          <a:bodyPr wrap="square" lIns="91440" tIns="45720" rIns="91440" bIns="45720" rtlCol="0" anchor="t">
            <a:spAutoFit/>
          </a:bodyPr>
          <a:lstStyle/>
          <a:p>
            <a:r>
              <a:rPr lang="en-IN"/>
              <a:t>Application is responsive for Mobile/Desktop/Tablet</a:t>
            </a:r>
            <a:endParaRPr lang="en-IN">
              <a:cs typeface="Arial"/>
            </a:endParaRPr>
          </a:p>
        </p:txBody>
      </p:sp>
      <p:pic>
        <p:nvPicPr>
          <p:cNvPr id="4" name="Picture 3" descr="A screenshot of a login form&#10;&#10;AI-generated content may be incorrect.">
            <a:extLst>
              <a:ext uri="{FF2B5EF4-FFF2-40B4-BE49-F238E27FC236}">
                <a16:creationId xmlns:a16="http://schemas.microsoft.com/office/drawing/2014/main" id="{26E13F57-40C3-CD0C-A096-FD2D020E3E21}"/>
              </a:ext>
            </a:extLst>
          </p:cNvPr>
          <p:cNvPicPr>
            <a:picLocks noChangeAspect="1"/>
          </p:cNvPicPr>
          <p:nvPr/>
        </p:nvPicPr>
        <p:blipFill>
          <a:blip r:embed="rId2"/>
          <a:stretch>
            <a:fillRect/>
          </a:stretch>
        </p:blipFill>
        <p:spPr>
          <a:xfrm>
            <a:off x="429396" y="941797"/>
            <a:ext cx="4355344" cy="5299754"/>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CB956238-2B30-9639-F8C9-FD5F3B81143A}"/>
              </a:ext>
            </a:extLst>
          </p:cNvPr>
          <p:cNvPicPr>
            <a:picLocks noChangeAspect="1"/>
          </p:cNvPicPr>
          <p:nvPr/>
        </p:nvPicPr>
        <p:blipFill>
          <a:blip r:embed="rId3"/>
          <a:stretch>
            <a:fillRect/>
          </a:stretch>
        </p:blipFill>
        <p:spPr>
          <a:xfrm>
            <a:off x="4914058" y="941797"/>
            <a:ext cx="4247481" cy="5291194"/>
          </a:xfrm>
          <a:prstGeom prst="rect">
            <a:avLst/>
          </a:prstGeom>
        </p:spPr>
      </p:pic>
    </p:spTree>
    <p:extLst>
      <p:ext uri="{BB962C8B-B14F-4D97-AF65-F5344CB8AC3E}">
        <p14:creationId xmlns:p14="http://schemas.microsoft.com/office/powerpoint/2010/main" val="2614167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15122-EDA2-042F-FD8E-6D7FA86A5EE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72F75DC-95F2-4B15-8100-7C8A7EACCE39}"/>
              </a:ext>
            </a:extLst>
          </p:cNvPr>
          <p:cNvSpPr txBox="1"/>
          <p:nvPr/>
        </p:nvSpPr>
        <p:spPr>
          <a:xfrm>
            <a:off x="283464" y="164934"/>
            <a:ext cx="8650224" cy="400110"/>
          </a:xfrm>
          <a:prstGeom prst="rect">
            <a:avLst/>
          </a:prstGeom>
          <a:noFill/>
        </p:spPr>
        <p:txBody>
          <a:bodyPr wrap="square" rtlCol="0">
            <a:spAutoFit/>
          </a:bodyPr>
          <a:lstStyle/>
          <a:p>
            <a:r>
              <a:rPr lang="en-US" sz="2000" b="1" u="sng">
                <a:effectLst>
                  <a:outerShdw blurRad="38100" dist="38100" dir="2700000" algn="tl">
                    <a:srgbClr val="000000">
                      <a:alpha val="43137"/>
                    </a:srgbClr>
                  </a:outerShdw>
                </a:effectLst>
                <a:latin typeface="+mj-lt"/>
              </a:rPr>
              <a:t>Capstone Project solution design &amp; solution implementation </a:t>
            </a:r>
            <a:endParaRPr lang="en-IN" sz="2000" b="1" u="sng">
              <a:effectLst>
                <a:outerShdw blurRad="38100" dist="38100" dir="2700000" algn="tl">
                  <a:srgbClr val="000000">
                    <a:alpha val="43137"/>
                  </a:srgbClr>
                </a:outerShdw>
              </a:effectLst>
              <a:latin typeface="+mj-lt"/>
            </a:endParaRPr>
          </a:p>
        </p:txBody>
      </p:sp>
      <p:sp>
        <p:nvSpPr>
          <p:cNvPr id="2" name="Rectangle 1">
            <a:extLst>
              <a:ext uri="{FF2B5EF4-FFF2-40B4-BE49-F238E27FC236}">
                <a16:creationId xmlns:a16="http://schemas.microsoft.com/office/drawing/2014/main" id="{304D40CB-AA51-FA6A-A059-80249F152222}"/>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367C5FC2-4BCB-B288-260A-D614C578BEA1}"/>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433AD1C-DED3-80B9-F7DE-264079B2BA01}"/>
              </a:ext>
            </a:extLst>
          </p:cNvPr>
          <p:cNvSpPr txBox="1"/>
          <p:nvPr/>
        </p:nvSpPr>
        <p:spPr>
          <a:xfrm>
            <a:off x="516466" y="778155"/>
            <a:ext cx="11501797" cy="646331"/>
          </a:xfrm>
          <a:prstGeom prst="rect">
            <a:avLst/>
          </a:prstGeom>
          <a:noFill/>
        </p:spPr>
        <p:txBody>
          <a:bodyPr wrap="square">
            <a:spAutoFit/>
          </a:bodyPr>
          <a:lstStyle/>
          <a:p>
            <a:r>
              <a:rPr lang="en-US" sz="1800" b="1">
                <a:solidFill>
                  <a:schemeClr val="tx1"/>
                </a:solidFill>
                <a:latin typeface="Bogle" panose="020B0503020203060203" pitchFamily="34" charset="0"/>
              </a:rPr>
              <a:t>User Profile Page with Edit Option</a:t>
            </a:r>
          </a:p>
          <a:p>
            <a:endParaRPr lang="en-IN"/>
          </a:p>
        </p:txBody>
      </p:sp>
      <p:sp>
        <p:nvSpPr>
          <p:cNvPr id="13" name="TextBox 12">
            <a:extLst>
              <a:ext uri="{FF2B5EF4-FFF2-40B4-BE49-F238E27FC236}">
                <a16:creationId xmlns:a16="http://schemas.microsoft.com/office/drawing/2014/main" id="{710406E7-6DCE-0646-681B-94488963EF50}"/>
              </a:ext>
            </a:extLst>
          </p:cNvPr>
          <p:cNvSpPr txBox="1"/>
          <p:nvPr/>
        </p:nvSpPr>
        <p:spPr>
          <a:xfrm>
            <a:off x="8065854" y="2091266"/>
            <a:ext cx="2119546" cy="1200329"/>
          </a:xfrm>
          <a:prstGeom prst="rect">
            <a:avLst/>
          </a:prstGeom>
          <a:noFill/>
        </p:spPr>
        <p:txBody>
          <a:bodyPr wrap="square" rtlCol="0">
            <a:spAutoFit/>
          </a:bodyPr>
          <a:lstStyle/>
          <a:p>
            <a:r>
              <a:rPr lang="en-IN"/>
              <a:t>Change of Street and PIN Code has been updated in the database</a:t>
            </a:r>
          </a:p>
        </p:txBody>
      </p:sp>
      <p:pic>
        <p:nvPicPr>
          <p:cNvPr id="4" name="Picture 3">
            <a:extLst>
              <a:ext uri="{FF2B5EF4-FFF2-40B4-BE49-F238E27FC236}">
                <a16:creationId xmlns:a16="http://schemas.microsoft.com/office/drawing/2014/main" id="{B0319CE3-9D6C-7D63-8EAC-8F39156AE681}"/>
              </a:ext>
            </a:extLst>
          </p:cNvPr>
          <p:cNvPicPr>
            <a:picLocks noChangeAspect="1"/>
          </p:cNvPicPr>
          <p:nvPr/>
        </p:nvPicPr>
        <p:blipFill>
          <a:blip r:embed="rId2"/>
          <a:stretch>
            <a:fillRect/>
          </a:stretch>
        </p:blipFill>
        <p:spPr>
          <a:xfrm>
            <a:off x="804334" y="1096070"/>
            <a:ext cx="5629031" cy="5330030"/>
          </a:xfrm>
          <a:prstGeom prst="rect">
            <a:avLst/>
          </a:prstGeom>
        </p:spPr>
      </p:pic>
    </p:spTree>
    <p:extLst>
      <p:ext uri="{BB962C8B-B14F-4D97-AF65-F5344CB8AC3E}">
        <p14:creationId xmlns:p14="http://schemas.microsoft.com/office/powerpoint/2010/main" val="2754479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E50F0-59BE-6112-09A3-4C8C5B4B08C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75DC9C4-3EF8-72DD-8FAC-2BCCC6845DA7}"/>
              </a:ext>
            </a:extLst>
          </p:cNvPr>
          <p:cNvSpPr txBox="1"/>
          <p:nvPr/>
        </p:nvSpPr>
        <p:spPr>
          <a:xfrm>
            <a:off x="283464" y="164934"/>
            <a:ext cx="8650224" cy="461665"/>
          </a:xfrm>
          <a:prstGeom prst="rect">
            <a:avLst/>
          </a:prstGeom>
          <a:noFill/>
        </p:spPr>
        <p:txBody>
          <a:bodyPr wrap="square" rtlCol="0">
            <a:spAutoFit/>
          </a:bodyPr>
          <a:lstStyle/>
          <a:p>
            <a:r>
              <a:rPr lang="en-US" sz="2400" b="1" u="sng">
                <a:effectLst>
                  <a:outerShdw blurRad="38100" dist="38100" dir="2700000" algn="tl">
                    <a:srgbClr val="000000">
                      <a:alpha val="43137"/>
                    </a:srgbClr>
                  </a:outerShdw>
                </a:effectLst>
                <a:latin typeface="Bogle" panose="020B0503020203060203" pitchFamily="34" charset="0"/>
              </a:rPr>
              <a:t>Capstone Project solution design &amp; solution implementation </a:t>
            </a:r>
            <a:endParaRPr lang="en-IN" sz="2400" b="1" u="sng">
              <a:effectLst>
                <a:outerShdw blurRad="38100" dist="38100" dir="2700000" algn="tl">
                  <a:srgbClr val="000000">
                    <a:alpha val="43137"/>
                  </a:srgbClr>
                </a:outerShdw>
              </a:effectLst>
              <a:latin typeface="Bogle" panose="020B0503020203060203" pitchFamily="34" charset="0"/>
            </a:endParaRPr>
          </a:p>
        </p:txBody>
      </p:sp>
      <p:sp>
        <p:nvSpPr>
          <p:cNvPr id="2" name="Rectangle 1">
            <a:extLst>
              <a:ext uri="{FF2B5EF4-FFF2-40B4-BE49-F238E27FC236}">
                <a16:creationId xmlns:a16="http://schemas.microsoft.com/office/drawing/2014/main" id="{7A00A2FB-6DB2-C323-203C-50BDA65C0825}"/>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AA7C08AB-A3EB-C2B8-5409-E2C23825751A}"/>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795BFA1-4772-5F3A-0F57-B6EC8A07B95E}"/>
              </a:ext>
            </a:extLst>
          </p:cNvPr>
          <p:cNvSpPr txBox="1"/>
          <p:nvPr/>
        </p:nvSpPr>
        <p:spPr>
          <a:xfrm>
            <a:off x="431800" y="626599"/>
            <a:ext cx="11586463" cy="646331"/>
          </a:xfrm>
          <a:prstGeom prst="rect">
            <a:avLst/>
          </a:prstGeom>
          <a:noFill/>
        </p:spPr>
        <p:txBody>
          <a:bodyPr wrap="square">
            <a:spAutoFit/>
          </a:bodyPr>
          <a:lstStyle/>
          <a:p>
            <a:r>
              <a:rPr lang="en-US" sz="1800" b="1">
                <a:solidFill>
                  <a:schemeClr val="tx1"/>
                </a:solidFill>
                <a:latin typeface="Bogle" panose="020B0503020203060203" pitchFamily="34" charset="0"/>
              </a:rPr>
              <a:t>Adding Credit Card</a:t>
            </a:r>
          </a:p>
          <a:p>
            <a:endParaRPr lang="en-IN"/>
          </a:p>
        </p:txBody>
      </p:sp>
      <p:sp>
        <p:nvSpPr>
          <p:cNvPr id="13" name="TextBox 12">
            <a:extLst>
              <a:ext uri="{FF2B5EF4-FFF2-40B4-BE49-F238E27FC236}">
                <a16:creationId xmlns:a16="http://schemas.microsoft.com/office/drawing/2014/main" id="{B12E5111-9A69-7F92-AF66-0C9F2C5396BA}"/>
              </a:ext>
            </a:extLst>
          </p:cNvPr>
          <p:cNvSpPr txBox="1"/>
          <p:nvPr/>
        </p:nvSpPr>
        <p:spPr>
          <a:xfrm>
            <a:off x="7467600" y="2091266"/>
            <a:ext cx="3852333" cy="3354765"/>
          </a:xfrm>
          <a:prstGeom prst="rect">
            <a:avLst/>
          </a:prstGeom>
          <a:noFill/>
        </p:spPr>
        <p:txBody>
          <a:bodyPr wrap="square" rtlCol="0">
            <a:spAutoFit/>
          </a:bodyPr>
          <a:lstStyle/>
          <a:p>
            <a:r>
              <a:rPr lang="en-IN" b="1" u="sng"/>
              <a:t>Validation</a:t>
            </a:r>
          </a:p>
          <a:p>
            <a:pPr marL="285750" indent="-285750">
              <a:buFont typeface="Arial" panose="020B0604020202020204" pitchFamily="34" charset="0"/>
              <a:buChar char="•"/>
            </a:pPr>
            <a:r>
              <a:rPr lang="en-US" sz="1600" b="1"/>
              <a:t>Card Number</a:t>
            </a:r>
            <a:r>
              <a:rPr lang="en-US" sz="1600"/>
              <a:t>: Must contain exactly 16 digits.</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b="1"/>
              <a:t>Valid From</a:t>
            </a:r>
            <a:r>
              <a:rPr lang="en-US" sz="1600"/>
              <a:t>: Must follow the correct format (MM/YY); the same validation applies to the Expiry field.</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b="1"/>
              <a:t>Expiry</a:t>
            </a:r>
            <a:r>
              <a:rPr lang="en-US" sz="1600"/>
              <a:t>: Requires validation to ensure the card expiration date is correct.</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b="1"/>
              <a:t>CVV</a:t>
            </a:r>
            <a:r>
              <a:rPr lang="en-US" sz="1600"/>
              <a:t>: Must consist of exactly 3 digits.</a:t>
            </a:r>
            <a:endParaRPr lang="en-IN" sz="1600" b="1"/>
          </a:p>
          <a:p>
            <a:endParaRPr lang="en-IN" b="1"/>
          </a:p>
        </p:txBody>
      </p:sp>
      <p:pic>
        <p:nvPicPr>
          <p:cNvPr id="7" name="Picture 6">
            <a:extLst>
              <a:ext uri="{FF2B5EF4-FFF2-40B4-BE49-F238E27FC236}">
                <a16:creationId xmlns:a16="http://schemas.microsoft.com/office/drawing/2014/main" id="{47A200F0-9120-3692-AE34-0932AD59DD8B}"/>
              </a:ext>
            </a:extLst>
          </p:cNvPr>
          <p:cNvPicPr>
            <a:picLocks noChangeAspect="1"/>
          </p:cNvPicPr>
          <p:nvPr/>
        </p:nvPicPr>
        <p:blipFill>
          <a:blip r:embed="rId2"/>
          <a:srcRect t="5836" b="158"/>
          <a:stretch/>
        </p:blipFill>
        <p:spPr>
          <a:xfrm>
            <a:off x="431800" y="1220787"/>
            <a:ext cx="6541394" cy="5102127"/>
          </a:xfrm>
          <a:prstGeom prst="rect">
            <a:avLst/>
          </a:prstGeom>
        </p:spPr>
      </p:pic>
    </p:spTree>
    <p:extLst>
      <p:ext uri="{BB962C8B-B14F-4D97-AF65-F5344CB8AC3E}">
        <p14:creationId xmlns:p14="http://schemas.microsoft.com/office/powerpoint/2010/main" val="1671614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D10FD-D41A-ED70-B514-3DB27985E18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F9D0D1A-3645-E5BE-468D-F2464F96775E}"/>
              </a:ext>
            </a:extLst>
          </p:cNvPr>
          <p:cNvSpPr txBox="1"/>
          <p:nvPr/>
        </p:nvSpPr>
        <p:spPr>
          <a:xfrm>
            <a:off x="283464" y="164934"/>
            <a:ext cx="8650224" cy="461665"/>
          </a:xfrm>
          <a:prstGeom prst="rect">
            <a:avLst/>
          </a:prstGeom>
          <a:noFill/>
        </p:spPr>
        <p:txBody>
          <a:bodyPr wrap="square" rtlCol="0">
            <a:spAutoFit/>
          </a:bodyPr>
          <a:lstStyle/>
          <a:p>
            <a:r>
              <a:rPr lang="en-US" sz="2400" b="1" u="sng">
                <a:effectLst>
                  <a:outerShdw blurRad="38100" dist="38100" dir="2700000" algn="tl">
                    <a:srgbClr val="000000">
                      <a:alpha val="43137"/>
                    </a:srgbClr>
                  </a:outerShdw>
                </a:effectLst>
                <a:latin typeface="Bogle" panose="020B0503020203060203" pitchFamily="34" charset="0"/>
              </a:rPr>
              <a:t>Capstone Project solution design &amp; solution implementation </a:t>
            </a:r>
            <a:endParaRPr lang="en-IN" sz="2400" b="1" u="sng">
              <a:effectLst>
                <a:outerShdw blurRad="38100" dist="38100" dir="2700000" algn="tl">
                  <a:srgbClr val="000000">
                    <a:alpha val="43137"/>
                  </a:srgbClr>
                </a:outerShdw>
              </a:effectLst>
              <a:latin typeface="Bogle" panose="020B0503020203060203" pitchFamily="34" charset="0"/>
            </a:endParaRPr>
          </a:p>
        </p:txBody>
      </p:sp>
      <p:sp>
        <p:nvSpPr>
          <p:cNvPr id="2" name="Rectangle 1">
            <a:extLst>
              <a:ext uri="{FF2B5EF4-FFF2-40B4-BE49-F238E27FC236}">
                <a16:creationId xmlns:a16="http://schemas.microsoft.com/office/drawing/2014/main" id="{A43FC215-F0DC-AA59-1178-1EDD233E5678}"/>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30DE1E40-2FB8-5FFD-5ADF-DE5CD94ECF57}"/>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DF152CC-14D5-B5CA-14AA-9A1C2CB7C135}"/>
              </a:ext>
            </a:extLst>
          </p:cNvPr>
          <p:cNvSpPr txBox="1"/>
          <p:nvPr/>
        </p:nvSpPr>
        <p:spPr>
          <a:xfrm>
            <a:off x="431800" y="626599"/>
            <a:ext cx="11586463" cy="646331"/>
          </a:xfrm>
          <a:prstGeom prst="rect">
            <a:avLst/>
          </a:prstGeom>
          <a:noFill/>
        </p:spPr>
        <p:txBody>
          <a:bodyPr wrap="square">
            <a:spAutoFit/>
          </a:bodyPr>
          <a:lstStyle/>
          <a:p>
            <a:r>
              <a:rPr lang="en-US" sz="1800" b="1">
                <a:solidFill>
                  <a:schemeClr val="tx1"/>
                </a:solidFill>
                <a:latin typeface="Bogle" panose="020B0503020203060203" pitchFamily="34" charset="0"/>
              </a:rPr>
              <a:t>Adding Credit Card</a:t>
            </a:r>
          </a:p>
          <a:p>
            <a:endParaRPr lang="en-IN"/>
          </a:p>
        </p:txBody>
      </p:sp>
      <p:sp>
        <p:nvSpPr>
          <p:cNvPr id="13" name="TextBox 12">
            <a:extLst>
              <a:ext uri="{FF2B5EF4-FFF2-40B4-BE49-F238E27FC236}">
                <a16:creationId xmlns:a16="http://schemas.microsoft.com/office/drawing/2014/main" id="{AFA4CFA3-547E-0197-947A-478507483CE3}"/>
              </a:ext>
            </a:extLst>
          </p:cNvPr>
          <p:cNvSpPr txBox="1"/>
          <p:nvPr/>
        </p:nvSpPr>
        <p:spPr>
          <a:xfrm>
            <a:off x="5816602" y="2326927"/>
            <a:ext cx="4792132" cy="923330"/>
          </a:xfrm>
          <a:prstGeom prst="rect">
            <a:avLst/>
          </a:prstGeom>
          <a:noFill/>
        </p:spPr>
        <p:txBody>
          <a:bodyPr wrap="square" rtlCol="0">
            <a:spAutoFit/>
          </a:bodyPr>
          <a:lstStyle/>
          <a:p>
            <a:r>
              <a:rPr lang="en-US"/>
              <a:t>On this screen, all the data is accurate. After completing all validations, the card can be added.</a:t>
            </a:r>
            <a:endParaRPr lang="en-IN" b="1"/>
          </a:p>
        </p:txBody>
      </p:sp>
      <p:pic>
        <p:nvPicPr>
          <p:cNvPr id="4" name="Picture 3">
            <a:extLst>
              <a:ext uri="{FF2B5EF4-FFF2-40B4-BE49-F238E27FC236}">
                <a16:creationId xmlns:a16="http://schemas.microsoft.com/office/drawing/2014/main" id="{3E1104C5-450F-8EB0-D8F9-971DEEF8E7BB}"/>
              </a:ext>
            </a:extLst>
          </p:cNvPr>
          <p:cNvPicPr>
            <a:picLocks noChangeAspect="1"/>
          </p:cNvPicPr>
          <p:nvPr/>
        </p:nvPicPr>
        <p:blipFill>
          <a:blip r:embed="rId2"/>
          <a:srcRect l="-899" t="5639" b="-405"/>
          <a:stretch/>
        </p:blipFill>
        <p:spPr>
          <a:xfrm>
            <a:off x="431134" y="1102573"/>
            <a:ext cx="4835213" cy="5205064"/>
          </a:xfrm>
          <a:prstGeom prst="rect">
            <a:avLst/>
          </a:prstGeom>
        </p:spPr>
      </p:pic>
    </p:spTree>
    <p:extLst>
      <p:ext uri="{BB962C8B-B14F-4D97-AF65-F5344CB8AC3E}">
        <p14:creationId xmlns:p14="http://schemas.microsoft.com/office/powerpoint/2010/main" val="1025677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DDB42-3DA3-28E2-7E0A-7E03051B5A3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7A7CEBD-7EC1-3359-4F0F-F178F24B2ED2}"/>
              </a:ext>
            </a:extLst>
          </p:cNvPr>
          <p:cNvSpPr txBox="1"/>
          <p:nvPr/>
        </p:nvSpPr>
        <p:spPr>
          <a:xfrm>
            <a:off x="283464" y="164934"/>
            <a:ext cx="8650224" cy="461665"/>
          </a:xfrm>
          <a:prstGeom prst="rect">
            <a:avLst/>
          </a:prstGeom>
          <a:noFill/>
        </p:spPr>
        <p:txBody>
          <a:bodyPr wrap="square" rtlCol="0">
            <a:spAutoFit/>
          </a:bodyPr>
          <a:lstStyle/>
          <a:p>
            <a:r>
              <a:rPr lang="en-US" sz="2400" b="1" u="sng">
                <a:effectLst>
                  <a:outerShdw blurRad="38100" dist="38100" dir="2700000" algn="tl">
                    <a:srgbClr val="000000">
                      <a:alpha val="43137"/>
                    </a:srgbClr>
                  </a:outerShdw>
                </a:effectLst>
                <a:latin typeface="Bogle" panose="020B0503020203060203" pitchFamily="34" charset="0"/>
              </a:rPr>
              <a:t>Capstone Project solution design &amp; solution implementation </a:t>
            </a:r>
            <a:endParaRPr lang="en-IN" sz="2400" b="1" u="sng">
              <a:effectLst>
                <a:outerShdw blurRad="38100" dist="38100" dir="2700000" algn="tl">
                  <a:srgbClr val="000000">
                    <a:alpha val="43137"/>
                  </a:srgbClr>
                </a:outerShdw>
              </a:effectLst>
              <a:latin typeface="Bogle" panose="020B0503020203060203" pitchFamily="34" charset="0"/>
            </a:endParaRPr>
          </a:p>
        </p:txBody>
      </p:sp>
      <p:sp>
        <p:nvSpPr>
          <p:cNvPr id="2" name="Rectangle 1">
            <a:extLst>
              <a:ext uri="{FF2B5EF4-FFF2-40B4-BE49-F238E27FC236}">
                <a16:creationId xmlns:a16="http://schemas.microsoft.com/office/drawing/2014/main" id="{01371FCD-9012-5750-C10D-373E95049D43}"/>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F91CF3BE-6219-C067-F039-6A25F346BABC}"/>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8788DC3-57C1-CD18-7770-1E651015727A}"/>
              </a:ext>
            </a:extLst>
          </p:cNvPr>
          <p:cNvSpPr txBox="1"/>
          <p:nvPr/>
        </p:nvSpPr>
        <p:spPr>
          <a:xfrm>
            <a:off x="431800" y="626599"/>
            <a:ext cx="11586463" cy="646331"/>
          </a:xfrm>
          <a:prstGeom prst="rect">
            <a:avLst/>
          </a:prstGeom>
          <a:noFill/>
        </p:spPr>
        <p:txBody>
          <a:bodyPr wrap="square">
            <a:spAutoFit/>
          </a:bodyPr>
          <a:lstStyle/>
          <a:p>
            <a:r>
              <a:rPr lang="en-US" sz="1800" b="1">
                <a:solidFill>
                  <a:schemeClr val="tx1"/>
                </a:solidFill>
                <a:latin typeface="Bogle" panose="020B0503020203060203" pitchFamily="34" charset="0"/>
              </a:rPr>
              <a:t>Adding Credit Card</a:t>
            </a:r>
          </a:p>
          <a:p>
            <a:endParaRPr lang="en-IN"/>
          </a:p>
        </p:txBody>
      </p:sp>
      <p:sp>
        <p:nvSpPr>
          <p:cNvPr id="9" name="Content Placeholder 8">
            <a:extLst>
              <a:ext uri="{FF2B5EF4-FFF2-40B4-BE49-F238E27FC236}">
                <a16:creationId xmlns:a16="http://schemas.microsoft.com/office/drawing/2014/main" id="{E7E8AD6C-DE06-0B96-1DB9-38B4C1E09417}"/>
              </a:ext>
            </a:extLst>
          </p:cNvPr>
          <p:cNvSpPr>
            <a:spLocks noGrp="1"/>
          </p:cNvSpPr>
          <p:nvPr>
            <p:ph idx="1"/>
          </p:nvPr>
        </p:nvSpPr>
        <p:spPr>
          <a:xfrm>
            <a:off x="7772400" y="1825625"/>
            <a:ext cx="3581400" cy="2693045"/>
          </a:xfrm>
        </p:spPr>
        <p:txBody>
          <a:bodyPr/>
          <a:lstStyle/>
          <a:p>
            <a:r>
              <a:rPr lang="en-US"/>
              <a:t>After adding a credit card, the view will appear as in the screenshot</a:t>
            </a:r>
          </a:p>
          <a:p>
            <a:pPr>
              <a:buFont typeface="Arial" panose="020B0604020202020204" pitchFamily="34" charset="0"/>
              <a:buChar char="•"/>
            </a:pPr>
            <a:r>
              <a:rPr lang="en-US"/>
              <a:t>The card can be activated or deactivated.</a:t>
            </a:r>
          </a:p>
          <a:p>
            <a:pPr>
              <a:buFont typeface="Arial" panose="020B0604020202020204" pitchFamily="34" charset="0"/>
              <a:buChar char="•"/>
            </a:pPr>
            <a:r>
              <a:rPr lang="en-US"/>
              <a:t>The credit card number is masked to ensure security.</a:t>
            </a:r>
          </a:p>
          <a:p>
            <a:pPr>
              <a:buFont typeface="Arial" panose="020B0604020202020204" pitchFamily="34" charset="0"/>
              <a:buChar char="•"/>
            </a:pPr>
            <a:r>
              <a:rPr lang="en-US"/>
              <a:t>An eye icon allows the number to be temporarily revealed and will automatically hide it again after 5 seconds.</a:t>
            </a:r>
          </a:p>
        </p:txBody>
      </p:sp>
      <p:pic>
        <p:nvPicPr>
          <p:cNvPr id="11" name="Picture 10">
            <a:extLst>
              <a:ext uri="{FF2B5EF4-FFF2-40B4-BE49-F238E27FC236}">
                <a16:creationId xmlns:a16="http://schemas.microsoft.com/office/drawing/2014/main" id="{46B2B7A5-FA3B-4CDD-49FC-89CF6DBE3BFE}"/>
              </a:ext>
            </a:extLst>
          </p:cNvPr>
          <p:cNvPicPr>
            <a:picLocks noChangeAspect="1"/>
          </p:cNvPicPr>
          <p:nvPr/>
        </p:nvPicPr>
        <p:blipFill>
          <a:blip r:embed="rId2"/>
          <a:srcRect t="4908" r="-125"/>
          <a:stretch/>
        </p:blipFill>
        <p:spPr>
          <a:xfrm>
            <a:off x="431800" y="1154130"/>
            <a:ext cx="6835383" cy="4915111"/>
          </a:xfrm>
          <a:prstGeom prst="rect">
            <a:avLst/>
          </a:prstGeom>
        </p:spPr>
      </p:pic>
    </p:spTree>
    <p:extLst>
      <p:ext uri="{BB962C8B-B14F-4D97-AF65-F5344CB8AC3E}">
        <p14:creationId xmlns:p14="http://schemas.microsoft.com/office/powerpoint/2010/main" val="1412135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E22D8-62F8-FE4D-01B0-A47021E8857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2D4D54A-574E-C7A9-FB52-21722C52A0BC}"/>
              </a:ext>
            </a:extLst>
          </p:cNvPr>
          <p:cNvSpPr txBox="1"/>
          <p:nvPr/>
        </p:nvSpPr>
        <p:spPr>
          <a:xfrm>
            <a:off x="283464" y="164934"/>
            <a:ext cx="8650224" cy="400110"/>
          </a:xfrm>
          <a:prstGeom prst="rect">
            <a:avLst/>
          </a:prstGeom>
          <a:noFill/>
        </p:spPr>
        <p:txBody>
          <a:bodyPr wrap="square" rtlCol="0">
            <a:spAutoFit/>
          </a:bodyPr>
          <a:lstStyle/>
          <a:p>
            <a:r>
              <a:rPr lang="en-US" sz="2000" b="1" u="sng">
                <a:effectLst>
                  <a:outerShdw blurRad="38100" dist="38100" dir="2700000" algn="tl">
                    <a:srgbClr val="000000">
                      <a:alpha val="43137"/>
                    </a:srgbClr>
                  </a:outerShdw>
                </a:effectLst>
                <a:latin typeface="+mj-lt"/>
              </a:rPr>
              <a:t>Capstone Project solution design &amp; solution implementation </a:t>
            </a:r>
            <a:endParaRPr lang="en-IN" sz="2000" b="1" u="sng">
              <a:effectLst>
                <a:outerShdw blurRad="38100" dist="38100" dir="2700000" algn="tl">
                  <a:srgbClr val="000000">
                    <a:alpha val="43137"/>
                  </a:srgbClr>
                </a:outerShdw>
              </a:effectLst>
              <a:latin typeface="+mj-lt"/>
            </a:endParaRPr>
          </a:p>
        </p:txBody>
      </p:sp>
      <p:sp>
        <p:nvSpPr>
          <p:cNvPr id="2" name="Rectangle 1">
            <a:extLst>
              <a:ext uri="{FF2B5EF4-FFF2-40B4-BE49-F238E27FC236}">
                <a16:creationId xmlns:a16="http://schemas.microsoft.com/office/drawing/2014/main" id="{9E2B7566-C613-B275-065F-064760657785}"/>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2D7AC8D7-9E29-B322-B649-55CF84680F29}"/>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D6DF310-587C-12AB-0DEE-A9680ED52A5A}"/>
              </a:ext>
            </a:extLst>
          </p:cNvPr>
          <p:cNvSpPr txBox="1"/>
          <p:nvPr/>
        </p:nvSpPr>
        <p:spPr>
          <a:xfrm>
            <a:off x="431800" y="626599"/>
            <a:ext cx="11586463" cy="646331"/>
          </a:xfrm>
          <a:prstGeom prst="rect">
            <a:avLst/>
          </a:prstGeom>
          <a:noFill/>
        </p:spPr>
        <p:txBody>
          <a:bodyPr wrap="square">
            <a:spAutoFit/>
          </a:bodyPr>
          <a:lstStyle/>
          <a:p>
            <a:r>
              <a:rPr lang="en-US" sz="1800" b="1">
                <a:solidFill>
                  <a:schemeClr val="tx1"/>
                </a:solidFill>
                <a:latin typeface="Bogle" panose="020B0503020203060203" pitchFamily="34" charset="0"/>
              </a:rPr>
              <a:t>Customer Registration Service</a:t>
            </a:r>
          </a:p>
          <a:p>
            <a:endParaRPr lang="en-IN"/>
          </a:p>
        </p:txBody>
      </p:sp>
      <p:pic>
        <p:nvPicPr>
          <p:cNvPr id="7" name="Picture 6">
            <a:extLst>
              <a:ext uri="{FF2B5EF4-FFF2-40B4-BE49-F238E27FC236}">
                <a16:creationId xmlns:a16="http://schemas.microsoft.com/office/drawing/2014/main" id="{6592F175-2EC5-A3DA-65B9-DDE89481BC0C}"/>
              </a:ext>
            </a:extLst>
          </p:cNvPr>
          <p:cNvPicPr>
            <a:picLocks noChangeAspect="1"/>
          </p:cNvPicPr>
          <p:nvPr/>
        </p:nvPicPr>
        <p:blipFill>
          <a:blip r:embed="rId2"/>
          <a:stretch>
            <a:fillRect/>
          </a:stretch>
        </p:blipFill>
        <p:spPr>
          <a:xfrm>
            <a:off x="514602" y="949764"/>
            <a:ext cx="7316737" cy="5253291"/>
          </a:xfrm>
          <a:prstGeom prst="rect">
            <a:avLst/>
          </a:prstGeom>
        </p:spPr>
      </p:pic>
    </p:spTree>
    <p:extLst>
      <p:ext uri="{BB962C8B-B14F-4D97-AF65-F5344CB8AC3E}">
        <p14:creationId xmlns:p14="http://schemas.microsoft.com/office/powerpoint/2010/main" val="1882556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4F84C-73F6-693F-476D-A34FB9A1007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79B3D31-E02F-B257-C394-C789D2505870}"/>
              </a:ext>
            </a:extLst>
          </p:cNvPr>
          <p:cNvSpPr txBox="1"/>
          <p:nvPr/>
        </p:nvSpPr>
        <p:spPr>
          <a:xfrm>
            <a:off x="283464" y="164934"/>
            <a:ext cx="8650224" cy="400110"/>
          </a:xfrm>
          <a:prstGeom prst="rect">
            <a:avLst/>
          </a:prstGeom>
          <a:noFill/>
        </p:spPr>
        <p:txBody>
          <a:bodyPr wrap="square" rtlCol="0">
            <a:spAutoFit/>
          </a:bodyPr>
          <a:lstStyle/>
          <a:p>
            <a:r>
              <a:rPr lang="en-US" sz="2000" b="1" u="sng">
                <a:effectLst>
                  <a:outerShdw blurRad="38100" dist="38100" dir="2700000" algn="tl">
                    <a:srgbClr val="000000">
                      <a:alpha val="43137"/>
                    </a:srgbClr>
                  </a:outerShdw>
                </a:effectLst>
                <a:latin typeface="+mj-lt"/>
              </a:rPr>
              <a:t>Capstone Project solution design &amp; solution implementation </a:t>
            </a:r>
            <a:endParaRPr lang="en-IN" sz="2000" b="1" u="sng">
              <a:effectLst>
                <a:outerShdw blurRad="38100" dist="38100" dir="2700000" algn="tl">
                  <a:srgbClr val="000000">
                    <a:alpha val="43137"/>
                  </a:srgbClr>
                </a:outerShdw>
              </a:effectLst>
              <a:latin typeface="+mj-lt"/>
            </a:endParaRPr>
          </a:p>
        </p:txBody>
      </p:sp>
      <p:sp>
        <p:nvSpPr>
          <p:cNvPr id="2" name="Rectangle 1">
            <a:extLst>
              <a:ext uri="{FF2B5EF4-FFF2-40B4-BE49-F238E27FC236}">
                <a16:creationId xmlns:a16="http://schemas.microsoft.com/office/drawing/2014/main" id="{87981A00-8CAD-D0FE-CB4F-54E8E0D16662}"/>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CB22A34F-31CA-62C5-32CD-F8C365ACE90D}"/>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D188F-2476-C9E8-79FC-E82ED4D460B9}"/>
              </a:ext>
            </a:extLst>
          </p:cNvPr>
          <p:cNvSpPr txBox="1"/>
          <p:nvPr/>
        </p:nvSpPr>
        <p:spPr>
          <a:xfrm>
            <a:off x="431800" y="626599"/>
            <a:ext cx="11586463" cy="646331"/>
          </a:xfrm>
          <a:prstGeom prst="rect">
            <a:avLst/>
          </a:prstGeom>
          <a:noFill/>
        </p:spPr>
        <p:txBody>
          <a:bodyPr wrap="square">
            <a:spAutoFit/>
          </a:bodyPr>
          <a:lstStyle/>
          <a:p>
            <a:r>
              <a:rPr lang="en-US" sz="1800" b="1">
                <a:solidFill>
                  <a:schemeClr val="tx1"/>
                </a:solidFill>
                <a:latin typeface="Bogle" panose="020B0503020203060203" pitchFamily="34" charset="0"/>
              </a:rPr>
              <a:t>Transaction Service</a:t>
            </a:r>
          </a:p>
          <a:p>
            <a:endParaRPr lang="en-IN"/>
          </a:p>
        </p:txBody>
      </p:sp>
      <p:pic>
        <p:nvPicPr>
          <p:cNvPr id="8" name="Picture 7">
            <a:extLst>
              <a:ext uri="{FF2B5EF4-FFF2-40B4-BE49-F238E27FC236}">
                <a16:creationId xmlns:a16="http://schemas.microsoft.com/office/drawing/2014/main" id="{AF37954E-BBC7-5321-8F57-F0440E0BE94A}"/>
              </a:ext>
            </a:extLst>
          </p:cNvPr>
          <p:cNvPicPr>
            <a:picLocks noChangeAspect="1"/>
          </p:cNvPicPr>
          <p:nvPr/>
        </p:nvPicPr>
        <p:blipFill>
          <a:blip r:embed="rId2"/>
          <a:stretch>
            <a:fillRect/>
          </a:stretch>
        </p:blipFill>
        <p:spPr>
          <a:xfrm>
            <a:off x="431800" y="972708"/>
            <a:ext cx="7357533" cy="5479776"/>
          </a:xfrm>
          <a:prstGeom prst="rect">
            <a:avLst/>
          </a:prstGeom>
        </p:spPr>
      </p:pic>
    </p:spTree>
    <p:extLst>
      <p:ext uri="{BB962C8B-B14F-4D97-AF65-F5344CB8AC3E}">
        <p14:creationId xmlns:p14="http://schemas.microsoft.com/office/powerpoint/2010/main" val="2532045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B6DC6-B77E-C264-547B-5FECEF32ED5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1D185A7-30DC-D5DB-FC8C-F383F567261A}"/>
              </a:ext>
            </a:extLst>
          </p:cNvPr>
          <p:cNvSpPr txBox="1"/>
          <p:nvPr/>
        </p:nvSpPr>
        <p:spPr>
          <a:xfrm>
            <a:off x="283464" y="164934"/>
            <a:ext cx="8650224" cy="400110"/>
          </a:xfrm>
          <a:prstGeom prst="rect">
            <a:avLst/>
          </a:prstGeom>
          <a:noFill/>
        </p:spPr>
        <p:txBody>
          <a:bodyPr wrap="square" rtlCol="0">
            <a:spAutoFit/>
          </a:bodyPr>
          <a:lstStyle/>
          <a:p>
            <a:r>
              <a:rPr lang="en-US" sz="2000" b="1" u="sng">
                <a:effectLst>
                  <a:outerShdw blurRad="38100" dist="38100" dir="2700000" algn="tl">
                    <a:srgbClr val="000000">
                      <a:alpha val="43137"/>
                    </a:srgbClr>
                  </a:outerShdw>
                </a:effectLst>
                <a:latin typeface="+mj-lt"/>
              </a:rPr>
              <a:t>Capstone Project solution design &amp; solution implementation </a:t>
            </a:r>
            <a:endParaRPr lang="en-IN" sz="2000" b="1" u="sng">
              <a:effectLst>
                <a:outerShdw blurRad="38100" dist="38100" dir="2700000" algn="tl">
                  <a:srgbClr val="000000">
                    <a:alpha val="43137"/>
                  </a:srgbClr>
                </a:outerShdw>
              </a:effectLst>
              <a:latin typeface="+mj-lt"/>
            </a:endParaRPr>
          </a:p>
        </p:txBody>
      </p:sp>
      <p:sp>
        <p:nvSpPr>
          <p:cNvPr id="2" name="Rectangle 1">
            <a:extLst>
              <a:ext uri="{FF2B5EF4-FFF2-40B4-BE49-F238E27FC236}">
                <a16:creationId xmlns:a16="http://schemas.microsoft.com/office/drawing/2014/main" id="{57700F6F-4441-E640-6635-26E8EB79DD8D}"/>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84CF77CD-7D06-DF3F-08B3-F51B76974440}"/>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CF4653E-B3ED-90F8-2BEF-B5D60B9A75C9}"/>
              </a:ext>
            </a:extLst>
          </p:cNvPr>
          <p:cNvSpPr txBox="1"/>
          <p:nvPr/>
        </p:nvSpPr>
        <p:spPr>
          <a:xfrm>
            <a:off x="431800" y="626599"/>
            <a:ext cx="11586463" cy="1200329"/>
          </a:xfrm>
          <a:prstGeom prst="rect">
            <a:avLst/>
          </a:prstGeom>
          <a:noFill/>
        </p:spPr>
        <p:txBody>
          <a:bodyPr wrap="square">
            <a:spAutoFit/>
          </a:bodyPr>
          <a:lstStyle/>
          <a:p>
            <a:r>
              <a:rPr lang="en-US" sz="1800" b="1">
                <a:solidFill>
                  <a:schemeClr val="tx1"/>
                </a:solidFill>
                <a:latin typeface="Bogle" panose="020B0503020203060203" pitchFamily="34" charset="0"/>
              </a:rPr>
              <a:t>Backend Screenshots to be added from here</a:t>
            </a:r>
          </a:p>
          <a:p>
            <a:endParaRPr lang="en-US" sz="1800" b="1">
              <a:solidFill>
                <a:schemeClr val="tx1"/>
              </a:solidFill>
              <a:latin typeface="Bogle" panose="020B0503020203060203" pitchFamily="34" charset="0"/>
            </a:endParaRPr>
          </a:p>
          <a:p>
            <a:r>
              <a:rPr lang="en-US" sz="1800" b="1">
                <a:solidFill>
                  <a:schemeClr val="tx1"/>
                </a:solidFill>
                <a:latin typeface="Bogle" panose="020B0503020203060203" pitchFamily="34" charset="0"/>
              </a:rPr>
              <a:t>Register as customer valid case</a:t>
            </a:r>
          </a:p>
          <a:p>
            <a:endParaRPr lang="en-IN"/>
          </a:p>
        </p:txBody>
      </p:sp>
      <p:pic>
        <p:nvPicPr>
          <p:cNvPr id="11" name="Picture 10">
            <a:extLst>
              <a:ext uri="{FF2B5EF4-FFF2-40B4-BE49-F238E27FC236}">
                <a16:creationId xmlns:a16="http://schemas.microsoft.com/office/drawing/2014/main" id="{28DF3642-B98C-4796-2483-D8F720446A5E}"/>
              </a:ext>
            </a:extLst>
          </p:cNvPr>
          <p:cNvPicPr>
            <a:picLocks noChangeAspect="1"/>
          </p:cNvPicPr>
          <p:nvPr/>
        </p:nvPicPr>
        <p:blipFill>
          <a:blip r:embed="rId2"/>
          <a:stretch>
            <a:fillRect/>
          </a:stretch>
        </p:blipFill>
        <p:spPr>
          <a:xfrm>
            <a:off x="519091" y="1559172"/>
            <a:ext cx="6240549" cy="4724505"/>
          </a:xfrm>
          <a:prstGeom prst="rect">
            <a:avLst/>
          </a:prstGeom>
        </p:spPr>
      </p:pic>
      <p:sp>
        <p:nvSpPr>
          <p:cNvPr id="4" name="TextBox 3">
            <a:extLst>
              <a:ext uri="{FF2B5EF4-FFF2-40B4-BE49-F238E27FC236}">
                <a16:creationId xmlns:a16="http://schemas.microsoft.com/office/drawing/2014/main" id="{C8C88965-680E-A485-AD5A-0DEB9DE346BB}"/>
              </a:ext>
            </a:extLst>
          </p:cNvPr>
          <p:cNvSpPr txBox="1"/>
          <p:nvPr/>
        </p:nvSpPr>
        <p:spPr>
          <a:xfrm>
            <a:off x="6979104" y="1557201"/>
            <a:ext cx="4362993" cy="369331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Arial"/>
              </a:rPr>
              <a:t>Registering a new customer</a:t>
            </a:r>
          </a:p>
          <a:p>
            <a:endParaRPr lang="en-US">
              <a:cs typeface="Arial"/>
            </a:endParaRPr>
          </a:p>
          <a:p>
            <a:pPr marL="285750" indent="-285750">
              <a:buFont typeface="Arial"/>
              <a:buChar char="•"/>
            </a:pPr>
            <a:r>
              <a:rPr lang="en-US" sz="1600">
                <a:ea typeface="+mn-lt"/>
                <a:cs typeface="+mn-lt"/>
              </a:rPr>
              <a:t>Username: Minimum 6 characters, no special characters except </a:t>
            </a:r>
            <a:r>
              <a:rPr lang="en-US" sz="1600">
                <a:latin typeface="Consolas"/>
                <a:cs typeface="Arial"/>
              </a:rPr>
              <a:t>_</a:t>
            </a:r>
            <a:r>
              <a:rPr lang="en-US" sz="1600">
                <a:ea typeface="+mn-lt"/>
                <a:cs typeface="+mn-lt"/>
              </a:rPr>
              <a:t>.</a:t>
            </a:r>
            <a:endParaRPr lang="en-US" sz="1600">
              <a:cs typeface="Arial"/>
            </a:endParaRPr>
          </a:p>
          <a:p>
            <a:pPr marL="285750" indent="-285750">
              <a:buFont typeface="Arial"/>
              <a:buChar char="•"/>
            </a:pPr>
            <a:r>
              <a:rPr lang="en-US" sz="1600">
                <a:ea typeface="+mn-lt"/>
                <a:cs typeface="+mn-lt"/>
              </a:rPr>
              <a:t>Password: At least 1 special character and 6 characters.</a:t>
            </a:r>
            <a:endParaRPr lang="en-US" sz="1600">
              <a:cs typeface="Arial"/>
            </a:endParaRPr>
          </a:p>
          <a:p>
            <a:pPr marL="285750" indent="-285750">
              <a:buFont typeface="Arial"/>
              <a:buChar char="•"/>
            </a:pPr>
            <a:r>
              <a:rPr lang="en-US" sz="1600">
                <a:ea typeface="+mn-lt"/>
                <a:cs typeface="+mn-lt"/>
              </a:rPr>
              <a:t>Credit Card: Valid format, multiple allowed.</a:t>
            </a:r>
            <a:endParaRPr lang="en-US" sz="1600">
              <a:cs typeface="Arial"/>
            </a:endParaRPr>
          </a:p>
          <a:p>
            <a:pPr marL="285750" indent="-285750">
              <a:buFont typeface="Arial"/>
              <a:buChar char="•"/>
            </a:pPr>
            <a:r>
              <a:rPr lang="en-US" sz="1600">
                <a:ea typeface="+mn-lt"/>
                <a:cs typeface="+mn-lt"/>
              </a:rPr>
              <a:t>Date of Birth: Must be at least 18 years old.</a:t>
            </a:r>
            <a:endParaRPr lang="en-US" sz="1600">
              <a:cs typeface="Arial"/>
            </a:endParaRPr>
          </a:p>
          <a:p>
            <a:pPr marL="285750" indent="-285750">
              <a:buFont typeface="Arial"/>
              <a:buChar char="•"/>
            </a:pPr>
            <a:r>
              <a:rPr lang="en-US" sz="1600">
                <a:ea typeface="+mn-lt"/>
                <a:cs typeface="+mn-lt"/>
              </a:rPr>
              <a:t>Gender: Only </a:t>
            </a:r>
            <a:r>
              <a:rPr lang="en-US" sz="1600">
                <a:latin typeface="Consolas"/>
                <a:cs typeface="Arial"/>
              </a:rPr>
              <a:t>MALE</a:t>
            </a:r>
            <a:r>
              <a:rPr lang="en-US" sz="1600">
                <a:ea typeface="+mn-lt"/>
                <a:cs typeface="+mn-lt"/>
              </a:rPr>
              <a:t>, </a:t>
            </a:r>
            <a:r>
              <a:rPr lang="en-US" sz="1600">
                <a:latin typeface="Consolas"/>
                <a:cs typeface="Arial"/>
              </a:rPr>
              <a:t>FEMALE</a:t>
            </a:r>
            <a:r>
              <a:rPr lang="en-US" sz="1600">
                <a:ea typeface="+mn-lt"/>
                <a:cs typeface="+mn-lt"/>
              </a:rPr>
              <a:t>, or </a:t>
            </a:r>
            <a:r>
              <a:rPr lang="en-US" sz="1600">
                <a:latin typeface="Consolas"/>
                <a:cs typeface="Arial"/>
              </a:rPr>
              <a:t>TRANSGENDER</a:t>
            </a:r>
            <a:r>
              <a:rPr lang="en-US" sz="1600">
                <a:ea typeface="+mn-lt"/>
                <a:cs typeface="+mn-lt"/>
              </a:rPr>
              <a:t>.</a:t>
            </a:r>
            <a:endParaRPr lang="en-US" sz="1600"/>
          </a:p>
          <a:p>
            <a:endParaRPr lang="en-US">
              <a:cs typeface="Arial"/>
            </a:endParaRPr>
          </a:p>
          <a:p>
            <a:endParaRPr lang="en-US">
              <a:cs typeface="Arial"/>
            </a:endParaRPr>
          </a:p>
          <a:p>
            <a:endParaRPr lang="en-US">
              <a:cs typeface="Arial"/>
            </a:endParaRPr>
          </a:p>
        </p:txBody>
      </p:sp>
    </p:spTree>
    <p:extLst>
      <p:ext uri="{BB962C8B-B14F-4D97-AF65-F5344CB8AC3E}">
        <p14:creationId xmlns:p14="http://schemas.microsoft.com/office/powerpoint/2010/main" val="4130803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E33A8-08A6-DA65-01EA-717DAACAD45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CFEAD91-4D24-D6A3-8057-F322F1B92AFC}"/>
              </a:ext>
            </a:extLst>
          </p:cNvPr>
          <p:cNvSpPr txBox="1"/>
          <p:nvPr/>
        </p:nvSpPr>
        <p:spPr>
          <a:xfrm>
            <a:off x="283464" y="164934"/>
            <a:ext cx="8650224" cy="400110"/>
          </a:xfrm>
          <a:prstGeom prst="rect">
            <a:avLst/>
          </a:prstGeom>
          <a:noFill/>
        </p:spPr>
        <p:txBody>
          <a:bodyPr wrap="square" rtlCol="0">
            <a:spAutoFit/>
          </a:bodyPr>
          <a:lstStyle/>
          <a:p>
            <a:r>
              <a:rPr lang="en-US" sz="2000" b="1" u="sng">
                <a:effectLst>
                  <a:outerShdw blurRad="38100" dist="38100" dir="2700000" algn="tl">
                    <a:srgbClr val="000000">
                      <a:alpha val="43137"/>
                    </a:srgbClr>
                  </a:outerShdw>
                </a:effectLst>
                <a:latin typeface="+mj-lt"/>
              </a:rPr>
              <a:t>Capstone Project solution design &amp; solution implementation </a:t>
            </a:r>
            <a:endParaRPr lang="en-IN" sz="2000" b="1" u="sng">
              <a:effectLst>
                <a:outerShdw blurRad="38100" dist="38100" dir="2700000" algn="tl">
                  <a:srgbClr val="000000">
                    <a:alpha val="43137"/>
                  </a:srgbClr>
                </a:outerShdw>
              </a:effectLst>
              <a:latin typeface="+mj-lt"/>
            </a:endParaRPr>
          </a:p>
        </p:txBody>
      </p:sp>
      <p:sp>
        <p:nvSpPr>
          <p:cNvPr id="2" name="Rectangle 1">
            <a:extLst>
              <a:ext uri="{FF2B5EF4-FFF2-40B4-BE49-F238E27FC236}">
                <a16:creationId xmlns:a16="http://schemas.microsoft.com/office/drawing/2014/main" id="{7B6359F3-8961-D1CD-E1B1-7DA702FEA604}"/>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D91AE35C-72C6-4D7E-696D-142C84F6CE11}"/>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BD700A-C51E-AC4D-2FF8-61F6A3AEDEC8}"/>
              </a:ext>
            </a:extLst>
          </p:cNvPr>
          <p:cNvSpPr txBox="1"/>
          <p:nvPr/>
        </p:nvSpPr>
        <p:spPr>
          <a:xfrm>
            <a:off x="431800" y="626599"/>
            <a:ext cx="11586463" cy="646331"/>
          </a:xfrm>
          <a:prstGeom prst="rect">
            <a:avLst/>
          </a:prstGeom>
          <a:noFill/>
        </p:spPr>
        <p:txBody>
          <a:bodyPr wrap="square">
            <a:spAutoFit/>
          </a:bodyPr>
          <a:lstStyle/>
          <a:p>
            <a:r>
              <a:rPr lang="en-US" sz="1800" b="1">
                <a:solidFill>
                  <a:schemeClr val="tx1"/>
                </a:solidFill>
                <a:latin typeface="Bogle" panose="020B0503020203060203" pitchFamily="34" charset="0"/>
              </a:rPr>
              <a:t>Register as customer invalid case</a:t>
            </a:r>
          </a:p>
          <a:p>
            <a:endParaRPr lang="en-IN"/>
          </a:p>
        </p:txBody>
      </p:sp>
      <p:pic>
        <p:nvPicPr>
          <p:cNvPr id="4" name="Picture 3">
            <a:extLst>
              <a:ext uri="{FF2B5EF4-FFF2-40B4-BE49-F238E27FC236}">
                <a16:creationId xmlns:a16="http://schemas.microsoft.com/office/drawing/2014/main" id="{EBC5AAB6-10C1-1A09-7A77-6775F785482C}"/>
              </a:ext>
            </a:extLst>
          </p:cNvPr>
          <p:cNvPicPr>
            <a:picLocks noChangeAspect="1"/>
          </p:cNvPicPr>
          <p:nvPr/>
        </p:nvPicPr>
        <p:blipFill>
          <a:blip r:embed="rId2"/>
          <a:stretch>
            <a:fillRect/>
          </a:stretch>
        </p:blipFill>
        <p:spPr>
          <a:xfrm>
            <a:off x="431800" y="1088264"/>
            <a:ext cx="5269835" cy="5076497"/>
          </a:xfrm>
          <a:prstGeom prst="rect">
            <a:avLst/>
          </a:prstGeom>
        </p:spPr>
      </p:pic>
      <p:sp>
        <p:nvSpPr>
          <p:cNvPr id="7" name="TextBox 6">
            <a:extLst>
              <a:ext uri="{FF2B5EF4-FFF2-40B4-BE49-F238E27FC236}">
                <a16:creationId xmlns:a16="http://schemas.microsoft.com/office/drawing/2014/main" id="{4DAA044A-5152-0131-B619-6349265AE949}"/>
              </a:ext>
            </a:extLst>
          </p:cNvPr>
          <p:cNvSpPr txBox="1"/>
          <p:nvPr/>
        </p:nvSpPr>
        <p:spPr>
          <a:xfrm>
            <a:off x="6819900" y="1581150"/>
            <a:ext cx="4153988"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Attempt to register with a username that already exists in the database.</a:t>
            </a:r>
            <a:endParaRPr lang="en-US" sz="1600">
              <a:cs typeface="Arial"/>
            </a:endParaRPr>
          </a:p>
          <a:p>
            <a:endParaRPr lang="en-US" sz="1600">
              <a:cs typeface="Arial"/>
            </a:endParaRPr>
          </a:p>
          <a:p>
            <a:r>
              <a:rPr lang="en-US" sz="1600">
                <a:cs typeface="Arial"/>
              </a:rPr>
              <a:t>Response:</a:t>
            </a:r>
          </a:p>
          <a:p>
            <a:r>
              <a:rPr lang="en-US" sz="1600">
                <a:cs typeface="Arial"/>
              </a:rPr>
              <a:t>Please validate the data: username already exists</a:t>
            </a:r>
          </a:p>
          <a:p>
            <a:endParaRPr lang="en-US">
              <a:cs typeface="Arial"/>
            </a:endParaRPr>
          </a:p>
          <a:p>
            <a:endParaRPr lang="en-US">
              <a:cs typeface="Arial"/>
            </a:endParaRPr>
          </a:p>
        </p:txBody>
      </p:sp>
    </p:spTree>
    <p:extLst>
      <p:ext uri="{BB962C8B-B14F-4D97-AF65-F5344CB8AC3E}">
        <p14:creationId xmlns:p14="http://schemas.microsoft.com/office/powerpoint/2010/main" val="2653022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139C7-B669-9610-4E2A-943C79E218C4}"/>
              </a:ext>
            </a:extLst>
          </p:cNvPr>
          <p:cNvSpPr txBox="1"/>
          <p:nvPr/>
        </p:nvSpPr>
        <p:spPr>
          <a:xfrm>
            <a:off x="528809" y="484742"/>
            <a:ext cx="11024213" cy="461665"/>
          </a:xfrm>
          <a:prstGeom prst="rect">
            <a:avLst/>
          </a:prstGeom>
          <a:noFill/>
        </p:spPr>
        <p:txBody>
          <a:bodyPr wrap="square" rtlCol="0">
            <a:spAutoFit/>
          </a:bodyPr>
          <a:lstStyle/>
          <a:p>
            <a:r>
              <a:rPr lang="en-US" sz="2400" b="1" u="sng">
                <a:effectLst>
                  <a:outerShdw blurRad="38100" dist="38100" dir="2700000" algn="tl">
                    <a:srgbClr val="000000">
                      <a:alpha val="43137"/>
                    </a:srgbClr>
                  </a:outerShdw>
                </a:effectLst>
              </a:rPr>
              <a:t>Team introduction – Team 1</a:t>
            </a:r>
            <a:endParaRPr lang="en-IN" sz="2400" b="1" u="sng">
              <a:effectLst>
                <a:outerShdw blurRad="38100" dist="38100" dir="2700000" algn="tl">
                  <a:srgbClr val="000000">
                    <a:alpha val="43137"/>
                  </a:srgbClr>
                </a:outerShdw>
              </a:effectLst>
            </a:endParaRPr>
          </a:p>
        </p:txBody>
      </p:sp>
      <p:cxnSp>
        <p:nvCxnSpPr>
          <p:cNvPr id="3" name="Straight Connector 2">
            <a:extLst>
              <a:ext uri="{FF2B5EF4-FFF2-40B4-BE49-F238E27FC236}">
                <a16:creationId xmlns:a16="http://schemas.microsoft.com/office/drawing/2014/main" id="{AE29E23B-BB87-88FF-E83E-2A5E4FC36B03}"/>
              </a:ext>
            </a:extLst>
          </p:cNvPr>
          <p:cNvCxnSpPr>
            <a:cxnSpLocks/>
          </p:cNvCxnSpPr>
          <p:nvPr/>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A35CC61-DEFF-9AD3-CDC0-E5966C97F2C9}"/>
              </a:ext>
            </a:extLst>
          </p:cNvPr>
          <p:cNvSpPr/>
          <p:nvPr/>
        </p:nvSpPr>
        <p:spPr>
          <a:xfrm>
            <a:off x="638975" y="1243293"/>
            <a:ext cx="5286337" cy="14237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r>
              <a:rPr lang="en-US" err="1">
                <a:solidFill>
                  <a:schemeClr val="tx1"/>
                </a:solidFill>
              </a:rPr>
              <a:t>Nitinchandra</a:t>
            </a:r>
            <a:r>
              <a:rPr lang="en-US">
                <a:solidFill>
                  <a:schemeClr val="tx1"/>
                </a:solidFill>
              </a:rPr>
              <a:t> </a:t>
            </a:r>
            <a:r>
              <a:rPr lang="en-US" err="1">
                <a:solidFill>
                  <a:schemeClr val="tx1"/>
                </a:solidFill>
              </a:rPr>
              <a:t>Sp</a:t>
            </a:r>
            <a:endParaRPr lang="en-US" sz="1800">
              <a:solidFill>
                <a:schemeClr val="tx1"/>
              </a:solidFill>
            </a:endParaRPr>
          </a:p>
          <a:p>
            <a:r>
              <a:rPr lang="en-US">
                <a:solidFill>
                  <a:schemeClr val="tx1"/>
                </a:solidFill>
              </a:rPr>
              <a:t>Software Engineer </a:t>
            </a:r>
            <a:r>
              <a:rPr lang="en-US" sz="1800">
                <a:solidFill>
                  <a:schemeClr val="tx1"/>
                </a:solidFill>
              </a:rPr>
              <a:t>III</a:t>
            </a:r>
          </a:p>
          <a:p>
            <a:r>
              <a:rPr lang="en-US" sz="1800" u="sng" err="1">
                <a:solidFill>
                  <a:schemeClr val="accent3">
                    <a:lumMod val="75000"/>
                  </a:schemeClr>
                </a:solidFill>
                <a:latin typeface="Calibri" panose="020F0502020204030204" pitchFamily="34" charset="0"/>
              </a:rPr>
              <a:t>nitinchandra.sp@walmart.com</a:t>
            </a:r>
            <a:endParaRPr lang="en-US" sz="1800" u="sng">
              <a:solidFill>
                <a:schemeClr val="accent3">
                  <a:lumMod val="75000"/>
                </a:schemeClr>
              </a:solidFill>
              <a:latin typeface="Calibri" panose="020F0502020204030204" pitchFamily="34" charset="0"/>
            </a:endParaRPr>
          </a:p>
          <a:p>
            <a:pPr algn="ctr"/>
            <a:endParaRPr lang="en-IN" b="1">
              <a:solidFill>
                <a:schemeClr val="tx1"/>
              </a:solidFill>
            </a:endParaRPr>
          </a:p>
        </p:txBody>
      </p:sp>
      <p:sp>
        <p:nvSpPr>
          <p:cNvPr id="8" name="Rectangle 7">
            <a:extLst>
              <a:ext uri="{FF2B5EF4-FFF2-40B4-BE49-F238E27FC236}">
                <a16:creationId xmlns:a16="http://schemas.microsoft.com/office/drawing/2014/main" id="{DDBFE561-8A8F-F3D4-D661-2A5667EE440C}"/>
              </a:ext>
            </a:extLst>
          </p:cNvPr>
          <p:cNvSpPr/>
          <p:nvPr/>
        </p:nvSpPr>
        <p:spPr>
          <a:xfrm>
            <a:off x="6748272" y="1243293"/>
            <a:ext cx="4804750" cy="14237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r>
              <a:rPr lang="en-US" err="1">
                <a:solidFill>
                  <a:schemeClr val="tx1"/>
                </a:solidFill>
              </a:rPr>
              <a:t>Diwya</a:t>
            </a:r>
            <a:r>
              <a:rPr lang="en-US">
                <a:solidFill>
                  <a:schemeClr val="tx1"/>
                </a:solidFill>
              </a:rPr>
              <a:t> Sinha</a:t>
            </a:r>
            <a:endParaRPr lang="en-US" sz="1800">
              <a:solidFill>
                <a:schemeClr val="tx1"/>
              </a:solidFill>
            </a:endParaRPr>
          </a:p>
          <a:p>
            <a:r>
              <a:rPr lang="en-US">
                <a:solidFill>
                  <a:schemeClr val="tx1"/>
                </a:solidFill>
              </a:rPr>
              <a:t>Solution Consultant III</a:t>
            </a:r>
            <a:endParaRPr lang="en-US" sz="1800">
              <a:solidFill>
                <a:schemeClr val="tx1"/>
              </a:solidFill>
            </a:endParaRPr>
          </a:p>
          <a:p>
            <a:r>
              <a:rPr lang="en-US" sz="1800" u="sng" err="1">
                <a:solidFill>
                  <a:schemeClr val="accent3">
                    <a:lumMod val="75000"/>
                  </a:schemeClr>
                </a:solidFill>
                <a:latin typeface="Calibri" panose="020F0502020204030204" pitchFamily="34" charset="0"/>
              </a:rPr>
              <a:t>Diwya.Sinha@walmart.com</a:t>
            </a:r>
            <a:endParaRPr lang="en-US" sz="1800" u="sng">
              <a:solidFill>
                <a:schemeClr val="accent3">
                  <a:lumMod val="75000"/>
                </a:schemeClr>
              </a:solidFill>
              <a:latin typeface="Calibri" panose="020F0502020204030204" pitchFamily="34" charset="0"/>
            </a:endParaRPr>
          </a:p>
          <a:p>
            <a:pPr algn="ctr"/>
            <a:endParaRPr lang="en-IN" b="1">
              <a:solidFill>
                <a:schemeClr val="tx1"/>
              </a:solidFill>
            </a:endParaRPr>
          </a:p>
        </p:txBody>
      </p:sp>
      <p:sp>
        <p:nvSpPr>
          <p:cNvPr id="14" name="Rectangle 13">
            <a:extLst>
              <a:ext uri="{FF2B5EF4-FFF2-40B4-BE49-F238E27FC236}">
                <a16:creationId xmlns:a16="http://schemas.microsoft.com/office/drawing/2014/main" id="{B1AED896-46CB-CD49-FD70-B7C3749A2797}"/>
              </a:ext>
            </a:extLst>
          </p:cNvPr>
          <p:cNvSpPr/>
          <p:nvPr/>
        </p:nvSpPr>
        <p:spPr>
          <a:xfrm>
            <a:off x="638975" y="2953429"/>
            <a:ext cx="5286337" cy="14237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r>
              <a:rPr lang="en-US" sz="1800" err="1">
                <a:solidFill>
                  <a:schemeClr val="tx1"/>
                </a:solidFill>
              </a:rPr>
              <a:t>Venkatarami</a:t>
            </a:r>
            <a:r>
              <a:rPr lang="en-US" sz="1800">
                <a:solidFill>
                  <a:schemeClr val="tx1"/>
                </a:solidFill>
              </a:rPr>
              <a:t> Reddy Challa</a:t>
            </a:r>
          </a:p>
          <a:p>
            <a:r>
              <a:rPr lang="en-US">
                <a:solidFill>
                  <a:schemeClr val="tx1"/>
                </a:solidFill>
              </a:rPr>
              <a:t>Systems and Infrastructure</a:t>
            </a:r>
          </a:p>
          <a:p>
            <a:r>
              <a:rPr lang="en-US">
                <a:solidFill>
                  <a:schemeClr val="tx1"/>
                </a:solidFill>
              </a:rPr>
              <a:t>Engineer III</a:t>
            </a:r>
          </a:p>
          <a:p>
            <a:r>
              <a:rPr lang="en-US" sz="1800" u="sng" err="1">
                <a:solidFill>
                  <a:schemeClr val="accent3">
                    <a:lumMod val="75000"/>
                  </a:schemeClr>
                </a:solidFill>
                <a:latin typeface="Calibri" panose="020F0502020204030204" pitchFamily="34" charset="0"/>
              </a:rPr>
              <a:t>Venkatarami.Reddy.Challa@walmart.com</a:t>
            </a:r>
            <a:endParaRPr lang="en-US" sz="1800" u="sng">
              <a:solidFill>
                <a:schemeClr val="accent3">
                  <a:lumMod val="75000"/>
                </a:schemeClr>
              </a:solidFill>
              <a:latin typeface="Calibri" panose="020F0502020204030204" pitchFamily="34" charset="0"/>
            </a:endParaRPr>
          </a:p>
          <a:p>
            <a:pPr algn="ctr"/>
            <a:endParaRPr lang="en-IN" b="1">
              <a:solidFill>
                <a:schemeClr val="tx1"/>
              </a:solidFill>
            </a:endParaRPr>
          </a:p>
        </p:txBody>
      </p:sp>
      <p:sp>
        <p:nvSpPr>
          <p:cNvPr id="17" name="Rectangle 16">
            <a:extLst>
              <a:ext uri="{FF2B5EF4-FFF2-40B4-BE49-F238E27FC236}">
                <a16:creationId xmlns:a16="http://schemas.microsoft.com/office/drawing/2014/main" id="{1BE6D4E6-E31C-9E7A-5C57-64E1564DFC5D}"/>
              </a:ext>
            </a:extLst>
          </p:cNvPr>
          <p:cNvSpPr/>
          <p:nvPr/>
        </p:nvSpPr>
        <p:spPr>
          <a:xfrm>
            <a:off x="6748272" y="2953429"/>
            <a:ext cx="4804750" cy="14237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r>
              <a:rPr lang="en-US">
                <a:solidFill>
                  <a:schemeClr val="tx1"/>
                </a:solidFill>
              </a:rPr>
              <a:t>Atul </a:t>
            </a:r>
            <a:r>
              <a:rPr lang="en-US" err="1">
                <a:solidFill>
                  <a:schemeClr val="tx1"/>
                </a:solidFill>
              </a:rPr>
              <a:t>Pahlazani</a:t>
            </a:r>
            <a:endParaRPr lang="en-US">
              <a:solidFill>
                <a:schemeClr val="tx1"/>
              </a:solidFill>
            </a:endParaRPr>
          </a:p>
          <a:p>
            <a:r>
              <a:rPr lang="en-US">
                <a:solidFill>
                  <a:schemeClr val="tx1"/>
                </a:solidFill>
              </a:rPr>
              <a:t>Systems and Infrastructure </a:t>
            </a:r>
          </a:p>
          <a:p>
            <a:r>
              <a:rPr lang="en-US">
                <a:solidFill>
                  <a:schemeClr val="tx1"/>
                </a:solidFill>
              </a:rPr>
              <a:t>Engineer III</a:t>
            </a:r>
          </a:p>
          <a:p>
            <a:r>
              <a:rPr lang="en-US" sz="1800" u="sng" err="1">
                <a:solidFill>
                  <a:schemeClr val="accent3">
                    <a:lumMod val="75000"/>
                  </a:schemeClr>
                </a:solidFill>
                <a:latin typeface="Calibri" panose="020F0502020204030204" pitchFamily="34" charset="0"/>
              </a:rPr>
              <a:t>atul.pahlazani@walmart.com</a:t>
            </a:r>
            <a:endParaRPr lang="en-US" sz="1800" u="sng">
              <a:solidFill>
                <a:schemeClr val="accent3">
                  <a:lumMod val="75000"/>
                </a:schemeClr>
              </a:solidFill>
              <a:latin typeface="Calibri" panose="020F0502020204030204" pitchFamily="34" charset="0"/>
            </a:endParaRPr>
          </a:p>
          <a:p>
            <a:pPr algn="ctr"/>
            <a:endParaRPr lang="en-IN" b="1">
              <a:solidFill>
                <a:schemeClr val="tx1"/>
              </a:solidFill>
            </a:endParaRPr>
          </a:p>
        </p:txBody>
      </p:sp>
      <p:sp>
        <p:nvSpPr>
          <p:cNvPr id="18" name="Rectangle 17">
            <a:extLst>
              <a:ext uri="{FF2B5EF4-FFF2-40B4-BE49-F238E27FC236}">
                <a16:creationId xmlns:a16="http://schemas.microsoft.com/office/drawing/2014/main" id="{3A84A18C-9A6F-FF3A-4769-BA36D4E1BE28}"/>
              </a:ext>
            </a:extLst>
          </p:cNvPr>
          <p:cNvSpPr/>
          <p:nvPr/>
        </p:nvSpPr>
        <p:spPr>
          <a:xfrm>
            <a:off x="638975" y="4663565"/>
            <a:ext cx="5286337" cy="14237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r>
              <a:rPr lang="en-US">
                <a:solidFill>
                  <a:schemeClr val="tx1"/>
                </a:solidFill>
              </a:rPr>
              <a:t>Vijay Ganesh </a:t>
            </a:r>
          </a:p>
          <a:p>
            <a:r>
              <a:rPr lang="en-US">
                <a:solidFill>
                  <a:schemeClr val="tx1"/>
                </a:solidFill>
              </a:rPr>
              <a:t>Senior Software Engineer </a:t>
            </a:r>
            <a:endParaRPr lang="en-US" sz="1800">
              <a:solidFill>
                <a:schemeClr val="tx1"/>
              </a:solidFill>
            </a:endParaRPr>
          </a:p>
          <a:p>
            <a:r>
              <a:rPr lang="en-US" sz="1800" u="sng" err="1">
                <a:solidFill>
                  <a:schemeClr val="accent3">
                    <a:lumMod val="75000"/>
                  </a:schemeClr>
                </a:solidFill>
                <a:latin typeface="Calibri" panose="020F0502020204030204" pitchFamily="34" charset="0"/>
              </a:rPr>
              <a:t>Vijay.Ganesh@walmart.com</a:t>
            </a:r>
            <a:endParaRPr lang="en-US" sz="1800" u="sng">
              <a:solidFill>
                <a:schemeClr val="accent3">
                  <a:lumMod val="75000"/>
                </a:schemeClr>
              </a:solidFill>
              <a:latin typeface="Calibri" panose="020F0502020204030204" pitchFamily="34" charset="0"/>
            </a:endParaRPr>
          </a:p>
          <a:p>
            <a:pPr algn="ctr"/>
            <a:endParaRPr lang="en-IN" b="1">
              <a:solidFill>
                <a:schemeClr val="tx1"/>
              </a:solidFill>
            </a:endParaRPr>
          </a:p>
        </p:txBody>
      </p:sp>
      <p:sp>
        <p:nvSpPr>
          <p:cNvPr id="20" name="Rectangle 19">
            <a:extLst>
              <a:ext uri="{FF2B5EF4-FFF2-40B4-BE49-F238E27FC236}">
                <a16:creationId xmlns:a16="http://schemas.microsoft.com/office/drawing/2014/main" id="{A2A1164B-4BEE-23BA-7F01-A070A30ABEA4}"/>
              </a:ext>
            </a:extLst>
          </p:cNvPr>
          <p:cNvSpPr/>
          <p:nvPr/>
        </p:nvSpPr>
        <p:spPr>
          <a:xfrm>
            <a:off x="6748272" y="4663565"/>
            <a:ext cx="4804750" cy="14237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r>
              <a:rPr lang="en-US">
                <a:solidFill>
                  <a:schemeClr val="tx1"/>
                </a:solidFill>
              </a:rPr>
              <a:t>Vijaya Jimmidi</a:t>
            </a:r>
          </a:p>
          <a:p>
            <a:r>
              <a:rPr lang="en-US">
                <a:solidFill>
                  <a:schemeClr val="tx1"/>
                </a:solidFill>
              </a:rPr>
              <a:t>Senior Software Engineer </a:t>
            </a:r>
            <a:endParaRPr lang="en-US" sz="1800">
              <a:solidFill>
                <a:schemeClr val="tx1"/>
              </a:solidFill>
            </a:endParaRPr>
          </a:p>
          <a:p>
            <a:r>
              <a:rPr lang="en-US" u="sng">
                <a:solidFill>
                  <a:schemeClr val="accent3">
                    <a:lumMod val="75000"/>
                  </a:schemeClr>
                </a:solidFill>
                <a:latin typeface="Calibri" panose="020F0502020204030204" pitchFamily="34" charset="0"/>
              </a:rPr>
              <a:t>Jimmidi.Vijaya0</a:t>
            </a:r>
            <a:r>
              <a:rPr lang="en-US" sz="1800" u="sng">
                <a:solidFill>
                  <a:schemeClr val="accent3">
                    <a:lumMod val="75000"/>
                  </a:schemeClr>
                </a:solidFill>
                <a:latin typeface="Calibri" panose="020F0502020204030204" pitchFamily="34" charset="0"/>
              </a:rPr>
              <a:t>@walmart.com</a:t>
            </a:r>
          </a:p>
          <a:p>
            <a:pPr algn="ctr"/>
            <a:endParaRPr lang="en-IN" b="1">
              <a:solidFill>
                <a:schemeClr val="tx1"/>
              </a:solidFill>
            </a:endParaRPr>
          </a:p>
        </p:txBody>
      </p:sp>
      <p:pic>
        <p:nvPicPr>
          <p:cNvPr id="6" name="Picture 5">
            <a:extLst>
              <a:ext uri="{FF2B5EF4-FFF2-40B4-BE49-F238E27FC236}">
                <a16:creationId xmlns:a16="http://schemas.microsoft.com/office/drawing/2014/main" id="{4B41A3C4-1D78-74FB-5428-E7EB463437B0}"/>
              </a:ext>
            </a:extLst>
          </p:cNvPr>
          <p:cNvPicPr>
            <a:picLocks noChangeAspect="1"/>
          </p:cNvPicPr>
          <p:nvPr/>
        </p:nvPicPr>
        <p:blipFill>
          <a:blip r:embed="rId2"/>
          <a:stretch>
            <a:fillRect/>
          </a:stretch>
        </p:blipFill>
        <p:spPr>
          <a:xfrm>
            <a:off x="10191147" y="1291603"/>
            <a:ext cx="1361875" cy="1375397"/>
          </a:xfrm>
          <a:prstGeom prst="rect">
            <a:avLst/>
          </a:prstGeom>
        </p:spPr>
      </p:pic>
      <p:pic>
        <p:nvPicPr>
          <p:cNvPr id="9" name="Picture 8">
            <a:extLst>
              <a:ext uri="{FF2B5EF4-FFF2-40B4-BE49-F238E27FC236}">
                <a16:creationId xmlns:a16="http://schemas.microsoft.com/office/drawing/2014/main" id="{6BF05912-1F2A-39A1-20B8-EF0275E3D09D}"/>
              </a:ext>
            </a:extLst>
          </p:cNvPr>
          <p:cNvPicPr>
            <a:picLocks noChangeAspect="1"/>
          </p:cNvPicPr>
          <p:nvPr/>
        </p:nvPicPr>
        <p:blipFill>
          <a:blip r:embed="rId3"/>
          <a:stretch>
            <a:fillRect/>
          </a:stretch>
        </p:blipFill>
        <p:spPr>
          <a:xfrm>
            <a:off x="10191146" y="2963887"/>
            <a:ext cx="1427731" cy="1431611"/>
          </a:xfrm>
          <a:prstGeom prst="rect">
            <a:avLst/>
          </a:prstGeom>
        </p:spPr>
      </p:pic>
      <p:pic>
        <p:nvPicPr>
          <p:cNvPr id="7" name="Picture 6">
            <a:extLst>
              <a:ext uri="{FF2B5EF4-FFF2-40B4-BE49-F238E27FC236}">
                <a16:creationId xmlns:a16="http://schemas.microsoft.com/office/drawing/2014/main" id="{BDAAB36C-52E9-6303-DE43-00EDDD1D7CC4}"/>
              </a:ext>
            </a:extLst>
          </p:cNvPr>
          <p:cNvPicPr>
            <a:picLocks noChangeAspect="1"/>
          </p:cNvPicPr>
          <p:nvPr/>
        </p:nvPicPr>
        <p:blipFill>
          <a:blip r:embed="rId4"/>
          <a:stretch>
            <a:fillRect/>
          </a:stretch>
        </p:blipFill>
        <p:spPr>
          <a:xfrm>
            <a:off x="4614041" y="2971790"/>
            <a:ext cx="1311271" cy="1405347"/>
          </a:xfrm>
          <a:prstGeom prst="rect">
            <a:avLst/>
          </a:prstGeom>
        </p:spPr>
      </p:pic>
      <p:pic>
        <p:nvPicPr>
          <p:cNvPr id="4" name="Picture 3">
            <a:extLst>
              <a:ext uri="{FF2B5EF4-FFF2-40B4-BE49-F238E27FC236}">
                <a16:creationId xmlns:a16="http://schemas.microsoft.com/office/drawing/2014/main" id="{368FFD6F-A06D-BF0B-8CBA-41B1AD7C1C79}"/>
              </a:ext>
            </a:extLst>
          </p:cNvPr>
          <p:cNvPicPr>
            <a:picLocks noChangeAspect="1"/>
          </p:cNvPicPr>
          <p:nvPr/>
        </p:nvPicPr>
        <p:blipFill>
          <a:blip r:embed="rId5"/>
          <a:stretch>
            <a:fillRect/>
          </a:stretch>
        </p:blipFill>
        <p:spPr>
          <a:xfrm>
            <a:off x="4614041" y="1243294"/>
            <a:ext cx="1303281" cy="1428962"/>
          </a:xfrm>
          <a:prstGeom prst="rect">
            <a:avLst/>
          </a:prstGeom>
        </p:spPr>
      </p:pic>
      <p:pic>
        <p:nvPicPr>
          <p:cNvPr id="10" name="Picture 9">
            <a:extLst>
              <a:ext uri="{FF2B5EF4-FFF2-40B4-BE49-F238E27FC236}">
                <a16:creationId xmlns:a16="http://schemas.microsoft.com/office/drawing/2014/main" id="{B3FB4C69-21D8-426D-A804-CAC3F9409B79}"/>
              </a:ext>
            </a:extLst>
          </p:cNvPr>
          <p:cNvPicPr>
            <a:picLocks noChangeAspect="1"/>
          </p:cNvPicPr>
          <p:nvPr/>
        </p:nvPicPr>
        <p:blipFill>
          <a:blip r:embed="rId6"/>
          <a:srcRect l="31083" t="40728" r="42439" b="40843"/>
          <a:stretch/>
        </p:blipFill>
        <p:spPr>
          <a:xfrm>
            <a:off x="10224073" y="4645203"/>
            <a:ext cx="1361875" cy="1423707"/>
          </a:xfrm>
          <a:prstGeom prst="rect">
            <a:avLst/>
          </a:prstGeom>
        </p:spPr>
      </p:pic>
      <p:pic>
        <p:nvPicPr>
          <p:cNvPr id="11" name="Picture 10">
            <a:extLst>
              <a:ext uri="{FF2B5EF4-FFF2-40B4-BE49-F238E27FC236}">
                <a16:creationId xmlns:a16="http://schemas.microsoft.com/office/drawing/2014/main" id="{F6B9723D-062E-9180-4DE6-86C380F57166}"/>
              </a:ext>
            </a:extLst>
          </p:cNvPr>
          <p:cNvPicPr>
            <a:picLocks noChangeAspect="1"/>
          </p:cNvPicPr>
          <p:nvPr/>
        </p:nvPicPr>
        <p:blipFill>
          <a:blip r:embed="rId7"/>
          <a:stretch>
            <a:fillRect/>
          </a:stretch>
        </p:blipFill>
        <p:spPr>
          <a:xfrm>
            <a:off x="4614041" y="4645203"/>
            <a:ext cx="1311271" cy="1434217"/>
          </a:xfrm>
          <a:prstGeom prst="rect">
            <a:avLst/>
          </a:prstGeom>
        </p:spPr>
      </p:pic>
    </p:spTree>
    <p:extLst>
      <p:ext uri="{BB962C8B-B14F-4D97-AF65-F5344CB8AC3E}">
        <p14:creationId xmlns:p14="http://schemas.microsoft.com/office/powerpoint/2010/main" val="3626888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D6346-B4FF-A6DB-F5E0-8BE42A8E15C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994A6A1-387C-EF7A-D0A3-223B17121DF5}"/>
              </a:ext>
            </a:extLst>
          </p:cNvPr>
          <p:cNvSpPr txBox="1"/>
          <p:nvPr/>
        </p:nvSpPr>
        <p:spPr>
          <a:xfrm>
            <a:off x="283464" y="164934"/>
            <a:ext cx="8650224" cy="400110"/>
          </a:xfrm>
          <a:prstGeom prst="rect">
            <a:avLst/>
          </a:prstGeom>
          <a:noFill/>
        </p:spPr>
        <p:txBody>
          <a:bodyPr wrap="square" rtlCol="0">
            <a:spAutoFit/>
          </a:bodyPr>
          <a:lstStyle/>
          <a:p>
            <a:r>
              <a:rPr lang="en-US" sz="2000" b="1" u="sng">
                <a:effectLst>
                  <a:outerShdw blurRad="38100" dist="38100" dir="2700000" algn="tl">
                    <a:srgbClr val="000000">
                      <a:alpha val="43137"/>
                    </a:srgbClr>
                  </a:outerShdw>
                </a:effectLst>
                <a:latin typeface="+mj-lt"/>
              </a:rPr>
              <a:t>Capstone Project solution design &amp; solution implementation </a:t>
            </a:r>
            <a:endParaRPr lang="en-IN" sz="2000" b="1" u="sng">
              <a:effectLst>
                <a:outerShdw blurRad="38100" dist="38100" dir="2700000" algn="tl">
                  <a:srgbClr val="000000">
                    <a:alpha val="43137"/>
                  </a:srgbClr>
                </a:outerShdw>
              </a:effectLst>
              <a:latin typeface="+mj-lt"/>
            </a:endParaRPr>
          </a:p>
        </p:txBody>
      </p:sp>
      <p:sp>
        <p:nvSpPr>
          <p:cNvPr id="2" name="Rectangle 1">
            <a:extLst>
              <a:ext uri="{FF2B5EF4-FFF2-40B4-BE49-F238E27FC236}">
                <a16:creationId xmlns:a16="http://schemas.microsoft.com/office/drawing/2014/main" id="{91C9B31B-23AF-E859-6173-0DCE6F6A79B5}"/>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82689A45-1259-E9AC-1F65-9CD352B7E295}"/>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547A4A0-0D0A-FD6F-DD7A-8DA15FF69703}"/>
              </a:ext>
            </a:extLst>
          </p:cNvPr>
          <p:cNvSpPr txBox="1"/>
          <p:nvPr/>
        </p:nvSpPr>
        <p:spPr>
          <a:xfrm>
            <a:off x="431800" y="626599"/>
            <a:ext cx="11586463" cy="646331"/>
          </a:xfrm>
          <a:prstGeom prst="rect">
            <a:avLst/>
          </a:prstGeom>
          <a:noFill/>
        </p:spPr>
        <p:txBody>
          <a:bodyPr wrap="square">
            <a:spAutoFit/>
          </a:bodyPr>
          <a:lstStyle/>
          <a:p>
            <a:r>
              <a:rPr lang="en-US" sz="1800" b="1">
                <a:solidFill>
                  <a:schemeClr val="tx1"/>
                </a:solidFill>
                <a:latin typeface="Bogle" panose="020B0503020203060203" pitchFamily="34" charset="0"/>
              </a:rPr>
              <a:t>Register as customer invalid case</a:t>
            </a:r>
          </a:p>
          <a:p>
            <a:endParaRPr lang="en-IN"/>
          </a:p>
        </p:txBody>
      </p:sp>
      <p:pic>
        <p:nvPicPr>
          <p:cNvPr id="4" name="Picture 3">
            <a:extLst>
              <a:ext uri="{FF2B5EF4-FFF2-40B4-BE49-F238E27FC236}">
                <a16:creationId xmlns:a16="http://schemas.microsoft.com/office/drawing/2014/main" id="{7F8E5367-976C-F837-CD9D-4CD9206754FB}"/>
              </a:ext>
            </a:extLst>
          </p:cNvPr>
          <p:cNvPicPr>
            <a:picLocks noChangeAspect="1"/>
          </p:cNvPicPr>
          <p:nvPr/>
        </p:nvPicPr>
        <p:blipFill>
          <a:blip r:embed="rId2"/>
          <a:stretch>
            <a:fillRect/>
          </a:stretch>
        </p:blipFill>
        <p:spPr>
          <a:xfrm>
            <a:off x="431800" y="1272930"/>
            <a:ext cx="5075621" cy="4863474"/>
          </a:xfrm>
          <a:prstGeom prst="rect">
            <a:avLst/>
          </a:prstGeom>
        </p:spPr>
      </p:pic>
      <p:sp>
        <p:nvSpPr>
          <p:cNvPr id="8" name="TextBox 7">
            <a:extLst>
              <a:ext uri="{FF2B5EF4-FFF2-40B4-BE49-F238E27FC236}">
                <a16:creationId xmlns:a16="http://schemas.microsoft.com/office/drawing/2014/main" id="{5FFA5915-180F-76EF-3912-3CC7E9893C16}"/>
              </a:ext>
            </a:extLst>
          </p:cNvPr>
          <p:cNvSpPr txBox="1"/>
          <p:nvPr/>
        </p:nvSpPr>
        <p:spPr>
          <a:xfrm>
            <a:off x="6819900" y="1581150"/>
            <a:ext cx="4153988"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Attempt to register with Email that already exists in the database.</a:t>
            </a:r>
            <a:endParaRPr lang="en-US" sz="1600">
              <a:cs typeface="Arial"/>
            </a:endParaRPr>
          </a:p>
          <a:p>
            <a:endParaRPr lang="en-US" sz="1600">
              <a:cs typeface="Arial"/>
            </a:endParaRPr>
          </a:p>
          <a:p>
            <a:r>
              <a:rPr lang="en-US" sz="1600">
                <a:cs typeface="Arial"/>
              </a:rPr>
              <a:t>Response:</a:t>
            </a:r>
          </a:p>
          <a:p>
            <a:r>
              <a:rPr lang="en-US" sz="1600">
                <a:cs typeface="Arial"/>
              </a:rPr>
              <a:t>Please validate the data: Email already exists</a:t>
            </a:r>
          </a:p>
          <a:p>
            <a:endParaRPr lang="en-US">
              <a:cs typeface="Arial"/>
            </a:endParaRPr>
          </a:p>
          <a:p>
            <a:endParaRPr lang="en-US">
              <a:cs typeface="Arial"/>
            </a:endParaRPr>
          </a:p>
        </p:txBody>
      </p:sp>
    </p:spTree>
    <p:extLst>
      <p:ext uri="{BB962C8B-B14F-4D97-AF65-F5344CB8AC3E}">
        <p14:creationId xmlns:p14="http://schemas.microsoft.com/office/powerpoint/2010/main" val="218518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BFD36-E944-0C6A-CDDD-9E9067150B7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140E800-51EA-7A86-856C-8EF99A645FFA}"/>
              </a:ext>
            </a:extLst>
          </p:cNvPr>
          <p:cNvSpPr txBox="1"/>
          <p:nvPr/>
        </p:nvSpPr>
        <p:spPr>
          <a:xfrm>
            <a:off x="283464" y="164934"/>
            <a:ext cx="8650224" cy="400110"/>
          </a:xfrm>
          <a:prstGeom prst="rect">
            <a:avLst/>
          </a:prstGeom>
          <a:noFill/>
        </p:spPr>
        <p:txBody>
          <a:bodyPr wrap="square" rtlCol="0">
            <a:spAutoFit/>
          </a:bodyPr>
          <a:lstStyle/>
          <a:p>
            <a:r>
              <a:rPr lang="en-US" sz="2000" b="1" u="sng">
                <a:effectLst>
                  <a:outerShdw blurRad="38100" dist="38100" dir="2700000" algn="tl">
                    <a:srgbClr val="000000">
                      <a:alpha val="43137"/>
                    </a:srgbClr>
                  </a:outerShdw>
                </a:effectLst>
                <a:latin typeface="+mj-lt"/>
              </a:rPr>
              <a:t>Capstone Project solution design &amp; solution implementation </a:t>
            </a:r>
            <a:endParaRPr lang="en-IN" sz="2000" b="1" u="sng">
              <a:effectLst>
                <a:outerShdw blurRad="38100" dist="38100" dir="2700000" algn="tl">
                  <a:srgbClr val="000000">
                    <a:alpha val="43137"/>
                  </a:srgbClr>
                </a:outerShdw>
              </a:effectLst>
              <a:latin typeface="+mj-lt"/>
            </a:endParaRPr>
          </a:p>
        </p:txBody>
      </p:sp>
      <p:sp>
        <p:nvSpPr>
          <p:cNvPr id="2" name="Rectangle 1">
            <a:extLst>
              <a:ext uri="{FF2B5EF4-FFF2-40B4-BE49-F238E27FC236}">
                <a16:creationId xmlns:a16="http://schemas.microsoft.com/office/drawing/2014/main" id="{40B2AAF1-4E38-B527-91FF-83FC6FD8A188}"/>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5453FDAF-7295-5140-E6DC-1990519D39C5}"/>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3BE9EF3-8B53-D9C9-7BB6-E4B3C4597DA1}"/>
              </a:ext>
            </a:extLst>
          </p:cNvPr>
          <p:cNvSpPr txBox="1"/>
          <p:nvPr/>
        </p:nvSpPr>
        <p:spPr>
          <a:xfrm>
            <a:off x="431800" y="626599"/>
            <a:ext cx="11586463" cy="646331"/>
          </a:xfrm>
          <a:prstGeom prst="rect">
            <a:avLst/>
          </a:prstGeom>
          <a:noFill/>
        </p:spPr>
        <p:txBody>
          <a:bodyPr wrap="square">
            <a:spAutoFit/>
          </a:bodyPr>
          <a:lstStyle/>
          <a:p>
            <a:r>
              <a:rPr lang="en-US" sz="1800" b="1">
                <a:solidFill>
                  <a:schemeClr val="tx1"/>
                </a:solidFill>
                <a:latin typeface="Bogle" panose="020B0503020203060203" pitchFamily="34" charset="0"/>
              </a:rPr>
              <a:t>Register as customer invalid case</a:t>
            </a:r>
          </a:p>
          <a:p>
            <a:endParaRPr lang="en-IN"/>
          </a:p>
        </p:txBody>
      </p:sp>
      <p:pic>
        <p:nvPicPr>
          <p:cNvPr id="4" name="Picture 3">
            <a:extLst>
              <a:ext uri="{FF2B5EF4-FFF2-40B4-BE49-F238E27FC236}">
                <a16:creationId xmlns:a16="http://schemas.microsoft.com/office/drawing/2014/main" id="{C9174C1D-C42F-8832-1943-B68152F7BCEF}"/>
              </a:ext>
            </a:extLst>
          </p:cNvPr>
          <p:cNvPicPr>
            <a:picLocks noChangeAspect="1"/>
          </p:cNvPicPr>
          <p:nvPr/>
        </p:nvPicPr>
        <p:blipFill>
          <a:blip r:embed="rId2"/>
          <a:stretch>
            <a:fillRect/>
          </a:stretch>
        </p:blipFill>
        <p:spPr>
          <a:xfrm>
            <a:off x="431800" y="1272929"/>
            <a:ext cx="5437317" cy="5214569"/>
          </a:xfrm>
          <a:prstGeom prst="rect">
            <a:avLst/>
          </a:prstGeom>
        </p:spPr>
      </p:pic>
      <p:sp>
        <p:nvSpPr>
          <p:cNvPr id="8" name="TextBox 7">
            <a:extLst>
              <a:ext uri="{FF2B5EF4-FFF2-40B4-BE49-F238E27FC236}">
                <a16:creationId xmlns:a16="http://schemas.microsoft.com/office/drawing/2014/main" id="{672D250A-2ED8-C2ED-3BC5-6BFFE4C35C79}"/>
              </a:ext>
            </a:extLst>
          </p:cNvPr>
          <p:cNvSpPr txBox="1"/>
          <p:nvPr/>
        </p:nvSpPr>
        <p:spPr>
          <a:xfrm>
            <a:off x="6819900" y="1581150"/>
            <a:ext cx="4153988"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Attempt to register with username less than 6 character.</a:t>
            </a:r>
            <a:endParaRPr lang="en-US" sz="1600">
              <a:cs typeface="Arial"/>
            </a:endParaRPr>
          </a:p>
          <a:p>
            <a:endParaRPr lang="en-US" sz="1600">
              <a:cs typeface="Arial"/>
            </a:endParaRPr>
          </a:p>
          <a:p>
            <a:r>
              <a:rPr lang="en-US" sz="1600">
                <a:cs typeface="Arial"/>
              </a:rPr>
              <a:t>Response:</a:t>
            </a:r>
          </a:p>
          <a:p>
            <a:r>
              <a:rPr lang="en-US" sz="1600">
                <a:cs typeface="Arial"/>
              </a:rPr>
              <a:t>Please validate the data: Username should be at least 6 characters</a:t>
            </a:r>
          </a:p>
          <a:p>
            <a:endParaRPr lang="en-US">
              <a:cs typeface="Arial"/>
            </a:endParaRPr>
          </a:p>
          <a:p>
            <a:endParaRPr lang="en-US">
              <a:cs typeface="Arial"/>
            </a:endParaRPr>
          </a:p>
        </p:txBody>
      </p:sp>
    </p:spTree>
    <p:extLst>
      <p:ext uri="{BB962C8B-B14F-4D97-AF65-F5344CB8AC3E}">
        <p14:creationId xmlns:p14="http://schemas.microsoft.com/office/powerpoint/2010/main" val="510338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5C0DB-7F17-93DA-4C1C-76EFF868A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9698D09-547D-D53D-F8F1-6DE59CFE8FCE}"/>
              </a:ext>
            </a:extLst>
          </p:cNvPr>
          <p:cNvSpPr txBox="1"/>
          <p:nvPr/>
        </p:nvSpPr>
        <p:spPr>
          <a:xfrm>
            <a:off x="283464" y="164934"/>
            <a:ext cx="8650224" cy="400110"/>
          </a:xfrm>
          <a:prstGeom prst="rect">
            <a:avLst/>
          </a:prstGeom>
          <a:noFill/>
        </p:spPr>
        <p:txBody>
          <a:bodyPr wrap="square" rtlCol="0">
            <a:spAutoFit/>
          </a:bodyPr>
          <a:lstStyle/>
          <a:p>
            <a:r>
              <a:rPr lang="en-US" sz="2000" b="1" u="sng">
                <a:effectLst>
                  <a:outerShdw blurRad="38100" dist="38100" dir="2700000" algn="tl">
                    <a:srgbClr val="000000">
                      <a:alpha val="43137"/>
                    </a:srgbClr>
                  </a:outerShdw>
                </a:effectLst>
                <a:latin typeface="+mj-lt"/>
              </a:rPr>
              <a:t>Capstone Project solution design &amp; solution implementation </a:t>
            </a:r>
            <a:endParaRPr lang="en-IN" sz="2000" b="1" u="sng">
              <a:effectLst>
                <a:outerShdw blurRad="38100" dist="38100" dir="2700000" algn="tl">
                  <a:srgbClr val="000000">
                    <a:alpha val="43137"/>
                  </a:srgbClr>
                </a:outerShdw>
              </a:effectLst>
              <a:latin typeface="+mj-lt"/>
            </a:endParaRPr>
          </a:p>
        </p:txBody>
      </p:sp>
      <p:sp>
        <p:nvSpPr>
          <p:cNvPr id="2" name="Rectangle 1">
            <a:extLst>
              <a:ext uri="{FF2B5EF4-FFF2-40B4-BE49-F238E27FC236}">
                <a16:creationId xmlns:a16="http://schemas.microsoft.com/office/drawing/2014/main" id="{4AE5B9F8-D5B3-24C5-CE9B-8E6B8DDDF661}"/>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B289A1D3-B083-686F-78BA-3D6946D68270}"/>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E35084D-C30A-538A-61CA-11EFCB131433}"/>
              </a:ext>
            </a:extLst>
          </p:cNvPr>
          <p:cNvSpPr txBox="1"/>
          <p:nvPr/>
        </p:nvSpPr>
        <p:spPr>
          <a:xfrm>
            <a:off x="431800" y="626599"/>
            <a:ext cx="11586463" cy="646331"/>
          </a:xfrm>
          <a:prstGeom prst="rect">
            <a:avLst/>
          </a:prstGeom>
          <a:noFill/>
        </p:spPr>
        <p:txBody>
          <a:bodyPr wrap="square">
            <a:spAutoFit/>
          </a:bodyPr>
          <a:lstStyle/>
          <a:p>
            <a:r>
              <a:rPr lang="en-US" sz="1800" b="1">
                <a:solidFill>
                  <a:schemeClr val="tx1"/>
                </a:solidFill>
                <a:latin typeface="Bogle" panose="020B0503020203060203" pitchFamily="34" charset="0"/>
              </a:rPr>
              <a:t>Register as customer invalid case</a:t>
            </a:r>
          </a:p>
          <a:p>
            <a:endParaRPr lang="en-IN"/>
          </a:p>
        </p:txBody>
      </p:sp>
      <p:pic>
        <p:nvPicPr>
          <p:cNvPr id="7" name="Picture 6">
            <a:extLst>
              <a:ext uri="{FF2B5EF4-FFF2-40B4-BE49-F238E27FC236}">
                <a16:creationId xmlns:a16="http://schemas.microsoft.com/office/drawing/2014/main" id="{4EDC89D6-72CA-AE62-FB18-2322C09503EB}"/>
              </a:ext>
            </a:extLst>
          </p:cNvPr>
          <p:cNvPicPr>
            <a:picLocks noChangeAspect="1"/>
          </p:cNvPicPr>
          <p:nvPr/>
        </p:nvPicPr>
        <p:blipFill>
          <a:blip r:embed="rId2"/>
          <a:stretch>
            <a:fillRect/>
          </a:stretch>
        </p:blipFill>
        <p:spPr>
          <a:xfrm>
            <a:off x="431800" y="1272929"/>
            <a:ext cx="5176416" cy="4958461"/>
          </a:xfrm>
          <a:prstGeom prst="rect">
            <a:avLst/>
          </a:prstGeom>
        </p:spPr>
      </p:pic>
      <p:sp>
        <p:nvSpPr>
          <p:cNvPr id="8" name="TextBox 7">
            <a:extLst>
              <a:ext uri="{FF2B5EF4-FFF2-40B4-BE49-F238E27FC236}">
                <a16:creationId xmlns:a16="http://schemas.microsoft.com/office/drawing/2014/main" id="{26B16B39-B3AA-FD26-CD78-884F04E70BB4}"/>
              </a:ext>
            </a:extLst>
          </p:cNvPr>
          <p:cNvSpPr txBox="1"/>
          <p:nvPr/>
        </p:nvSpPr>
        <p:spPr>
          <a:xfrm>
            <a:off x="6819900" y="1581150"/>
            <a:ext cx="4153988"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Attempt to register with Password without special character .</a:t>
            </a:r>
            <a:endParaRPr lang="en-US" sz="1600">
              <a:cs typeface="Arial"/>
            </a:endParaRPr>
          </a:p>
          <a:p>
            <a:endParaRPr lang="en-US" sz="1600">
              <a:cs typeface="Arial"/>
            </a:endParaRPr>
          </a:p>
          <a:p>
            <a:r>
              <a:rPr lang="en-US" sz="1600">
                <a:cs typeface="Arial"/>
              </a:rPr>
              <a:t>Response:</a:t>
            </a:r>
          </a:p>
          <a:p>
            <a:r>
              <a:rPr lang="en-US" sz="1600">
                <a:cs typeface="Arial"/>
              </a:rPr>
              <a:t>Please validate the data: Password must contain at least one special character </a:t>
            </a:r>
          </a:p>
          <a:p>
            <a:endParaRPr lang="en-US">
              <a:cs typeface="Arial"/>
            </a:endParaRPr>
          </a:p>
          <a:p>
            <a:endParaRPr lang="en-US">
              <a:cs typeface="Arial"/>
            </a:endParaRPr>
          </a:p>
        </p:txBody>
      </p:sp>
    </p:spTree>
    <p:extLst>
      <p:ext uri="{BB962C8B-B14F-4D97-AF65-F5344CB8AC3E}">
        <p14:creationId xmlns:p14="http://schemas.microsoft.com/office/powerpoint/2010/main" val="3712592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DE855-D4A8-1AB0-7872-4F6D34D7583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7B1A5AD-8E19-DDC5-6B4F-77A3B2942254}"/>
              </a:ext>
            </a:extLst>
          </p:cNvPr>
          <p:cNvSpPr txBox="1"/>
          <p:nvPr/>
        </p:nvSpPr>
        <p:spPr>
          <a:xfrm>
            <a:off x="283464" y="164934"/>
            <a:ext cx="8650224" cy="400110"/>
          </a:xfrm>
          <a:prstGeom prst="rect">
            <a:avLst/>
          </a:prstGeom>
          <a:noFill/>
        </p:spPr>
        <p:txBody>
          <a:bodyPr wrap="square" rtlCol="0">
            <a:spAutoFit/>
          </a:bodyPr>
          <a:lstStyle/>
          <a:p>
            <a:r>
              <a:rPr lang="en-US" sz="2000" b="1" u="sng">
                <a:effectLst>
                  <a:outerShdw blurRad="38100" dist="38100" dir="2700000" algn="tl">
                    <a:srgbClr val="000000">
                      <a:alpha val="43137"/>
                    </a:srgbClr>
                  </a:outerShdw>
                </a:effectLst>
                <a:latin typeface="+mj-lt"/>
              </a:rPr>
              <a:t>Capstone Project solution design &amp; solution implementation </a:t>
            </a:r>
            <a:endParaRPr lang="en-IN" sz="2000" b="1" u="sng">
              <a:effectLst>
                <a:outerShdw blurRad="38100" dist="38100" dir="2700000" algn="tl">
                  <a:srgbClr val="000000">
                    <a:alpha val="43137"/>
                  </a:srgbClr>
                </a:outerShdw>
              </a:effectLst>
              <a:latin typeface="+mj-lt"/>
            </a:endParaRPr>
          </a:p>
        </p:txBody>
      </p:sp>
      <p:sp>
        <p:nvSpPr>
          <p:cNvPr id="2" name="Rectangle 1">
            <a:extLst>
              <a:ext uri="{FF2B5EF4-FFF2-40B4-BE49-F238E27FC236}">
                <a16:creationId xmlns:a16="http://schemas.microsoft.com/office/drawing/2014/main" id="{4C1BD53E-44EC-BB39-058E-73E3EB4C5BB5}"/>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EC1BAED3-70C3-8D4C-3A26-A6089494C9A3}"/>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244963E-C63A-E1F9-91C2-17A9A3927B91}"/>
              </a:ext>
            </a:extLst>
          </p:cNvPr>
          <p:cNvSpPr txBox="1"/>
          <p:nvPr/>
        </p:nvSpPr>
        <p:spPr>
          <a:xfrm>
            <a:off x="431800" y="626599"/>
            <a:ext cx="11586463" cy="369332"/>
          </a:xfrm>
          <a:prstGeom prst="rect">
            <a:avLst/>
          </a:prstGeom>
          <a:noFill/>
        </p:spPr>
        <p:txBody>
          <a:bodyPr wrap="square">
            <a:spAutoFit/>
          </a:bodyPr>
          <a:lstStyle/>
          <a:p>
            <a:r>
              <a:rPr lang="en-US" sz="1800" b="1">
                <a:solidFill>
                  <a:schemeClr val="tx1"/>
                </a:solidFill>
                <a:latin typeface="Bogle" panose="020B0503020203060203" pitchFamily="34" charset="0"/>
              </a:rPr>
              <a:t>list the transaction based on description spent by user</a:t>
            </a:r>
            <a:endParaRPr lang="en-IN"/>
          </a:p>
        </p:txBody>
      </p:sp>
      <p:pic>
        <p:nvPicPr>
          <p:cNvPr id="7" name="Picture 6">
            <a:extLst>
              <a:ext uri="{FF2B5EF4-FFF2-40B4-BE49-F238E27FC236}">
                <a16:creationId xmlns:a16="http://schemas.microsoft.com/office/drawing/2014/main" id="{FA0822C2-7E04-F2AC-20E5-2F9B54FAF7D4}"/>
              </a:ext>
            </a:extLst>
          </p:cNvPr>
          <p:cNvPicPr>
            <a:picLocks noChangeAspect="1"/>
          </p:cNvPicPr>
          <p:nvPr/>
        </p:nvPicPr>
        <p:blipFill>
          <a:blip r:embed="rId2"/>
          <a:stretch>
            <a:fillRect/>
          </a:stretch>
        </p:blipFill>
        <p:spPr>
          <a:xfrm>
            <a:off x="431800" y="1272930"/>
            <a:ext cx="5861369" cy="4806913"/>
          </a:xfrm>
          <a:prstGeom prst="rect">
            <a:avLst/>
          </a:prstGeom>
        </p:spPr>
      </p:pic>
      <p:sp>
        <p:nvSpPr>
          <p:cNvPr id="4" name="TextBox 7">
            <a:extLst>
              <a:ext uri="{FF2B5EF4-FFF2-40B4-BE49-F238E27FC236}">
                <a16:creationId xmlns:a16="http://schemas.microsoft.com/office/drawing/2014/main" id="{5FFA5915-180F-76EF-3912-3CC7E9893C16}"/>
              </a:ext>
            </a:extLst>
          </p:cNvPr>
          <p:cNvSpPr txBox="1"/>
          <p:nvPr/>
        </p:nvSpPr>
        <p:spPr>
          <a:xfrm>
            <a:off x="6819900" y="1581150"/>
            <a:ext cx="4153988" cy="163121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ea typeface="+mn-lt"/>
                <a:cs typeface="+mn-lt"/>
              </a:rPr>
              <a:t>Fetching the transaction of a user based on transaction type debit(</a:t>
            </a:r>
            <a:r>
              <a:rPr lang="en-US" sz="1600" err="1">
                <a:ea typeface="+mn-lt"/>
                <a:cs typeface="+mn-lt"/>
              </a:rPr>
              <a:t>db</a:t>
            </a:r>
            <a:r>
              <a:rPr lang="en-US" sz="1600">
                <a:ea typeface="+mn-lt"/>
                <a:cs typeface="+mn-lt"/>
              </a:rPr>
              <a:t>) or credit (cr)</a:t>
            </a:r>
            <a:endParaRPr lang="en-US" sz="1600">
              <a:cs typeface="Arial"/>
            </a:endParaRPr>
          </a:p>
          <a:p>
            <a:endParaRPr lang="en-US" sz="1600">
              <a:cs typeface="Arial"/>
            </a:endParaRPr>
          </a:p>
          <a:p>
            <a:endParaRPr lang="en-US" sz="1600">
              <a:cs typeface="Arial"/>
            </a:endParaRPr>
          </a:p>
          <a:p>
            <a:endParaRPr lang="en-US">
              <a:cs typeface="Arial"/>
            </a:endParaRPr>
          </a:p>
          <a:p>
            <a:endParaRPr lang="en-US">
              <a:cs typeface="Arial"/>
            </a:endParaRPr>
          </a:p>
        </p:txBody>
      </p:sp>
    </p:spTree>
    <p:extLst>
      <p:ext uri="{BB962C8B-B14F-4D97-AF65-F5344CB8AC3E}">
        <p14:creationId xmlns:p14="http://schemas.microsoft.com/office/powerpoint/2010/main" val="333143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DE855-D4A8-1AB0-7872-4F6D34D7583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7B1A5AD-8E19-DDC5-6B4F-77A3B2942254}"/>
              </a:ext>
            </a:extLst>
          </p:cNvPr>
          <p:cNvSpPr txBox="1"/>
          <p:nvPr/>
        </p:nvSpPr>
        <p:spPr>
          <a:xfrm>
            <a:off x="283464" y="164934"/>
            <a:ext cx="8650224" cy="461665"/>
          </a:xfrm>
          <a:prstGeom prst="rect">
            <a:avLst/>
          </a:prstGeom>
          <a:noFill/>
        </p:spPr>
        <p:txBody>
          <a:bodyPr wrap="square" rtlCol="0">
            <a:spAutoFit/>
          </a:bodyPr>
          <a:lstStyle/>
          <a:p>
            <a:r>
              <a:rPr lang="en-US" sz="2400" b="1" u="sng">
                <a:effectLst>
                  <a:outerShdw blurRad="38100" dist="38100" dir="2700000" algn="tl">
                    <a:srgbClr val="000000">
                      <a:alpha val="43137"/>
                    </a:srgbClr>
                  </a:outerShdw>
                </a:effectLst>
                <a:latin typeface="Bogle" panose="020B0503020203060203" pitchFamily="34" charset="0"/>
              </a:rPr>
              <a:t>Capstone Project solution design &amp; solution implementation </a:t>
            </a:r>
            <a:endParaRPr lang="en-IN" sz="2400" b="1" u="sng">
              <a:effectLst>
                <a:outerShdw blurRad="38100" dist="38100" dir="2700000" algn="tl">
                  <a:srgbClr val="000000">
                    <a:alpha val="43137"/>
                  </a:srgbClr>
                </a:outerShdw>
              </a:effectLst>
              <a:latin typeface="Bogle" panose="020B0503020203060203" pitchFamily="34" charset="0"/>
            </a:endParaRPr>
          </a:p>
        </p:txBody>
      </p:sp>
      <p:sp>
        <p:nvSpPr>
          <p:cNvPr id="2" name="Rectangle 1">
            <a:extLst>
              <a:ext uri="{FF2B5EF4-FFF2-40B4-BE49-F238E27FC236}">
                <a16:creationId xmlns:a16="http://schemas.microsoft.com/office/drawing/2014/main" id="{4C1BD53E-44EC-BB39-058E-73E3EB4C5BB5}"/>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EC1BAED3-70C3-8D4C-3A26-A6089494C9A3}"/>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244963E-C63A-E1F9-91C2-17A9A3927B91}"/>
              </a:ext>
            </a:extLst>
          </p:cNvPr>
          <p:cNvSpPr txBox="1"/>
          <p:nvPr/>
        </p:nvSpPr>
        <p:spPr>
          <a:xfrm>
            <a:off x="431800" y="626599"/>
            <a:ext cx="11586463" cy="369332"/>
          </a:xfrm>
          <a:prstGeom prst="rect">
            <a:avLst/>
          </a:prstGeom>
          <a:noFill/>
        </p:spPr>
        <p:txBody>
          <a:bodyPr wrap="square" lIns="91440" tIns="45720" rIns="91440" bIns="45720" anchor="t">
            <a:spAutoFit/>
          </a:bodyPr>
          <a:lstStyle/>
          <a:p>
            <a:r>
              <a:rPr lang="en-US" b="1">
                <a:latin typeface="Bogle"/>
              </a:rPr>
              <a:t>Dev-ops/Cloud Screenshot</a:t>
            </a:r>
          </a:p>
        </p:txBody>
      </p:sp>
      <p:pic>
        <p:nvPicPr>
          <p:cNvPr id="8" name="Picture 7" descr="A screenshot of a computer&#10;&#10;AI-generated content may be incorrect.">
            <a:extLst>
              <a:ext uri="{FF2B5EF4-FFF2-40B4-BE49-F238E27FC236}">
                <a16:creationId xmlns:a16="http://schemas.microsoft.com/office/drawing/2014/main" id="{05CA2F06-E082-7312-6A5B-D0C536791B3F}"/>
              </a:ext>
            </a:extLst>
          </p:cNvPr>
          <p:cNvPicPr>
            <a:picLocks noChangeAspect="1"/>
          </p:cNvPicPr>
          <p:nvPr/>
        </p:nvPicPr>
        <p:blipFill>
          <a:blip r:embed="rId2"/>
          <a:stretch>
            <a:fillRect/>
          </a:stretch>
        </p:blipFill>
        <p:spPr>
          <a:xfrm>
            <a:off x="284602" y="1716876"/>
            <a:ext cx="10768989" cy="3433428"/>
          </a:xfrm>
          <a:prstGeom prst="rect">
            <a:avLst/>
          </a:prstGeom>
        </p:spPr>
      </p:pic>
    </p:spTree>
    <p:extLst>
      <p:ext uri="{BB962C8B-B14F-4D97-AF65-F5344CB8AC3E}">
        <p14:creationId xmlns:p14="http://schemas.microsoft.com/office/powerpoint/2010/main" val="3394358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DE855-D4A8-1AB0-7872-4F6D34D7583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7B1A5AD-8E19-DDC5-6B4F-77A3B2942254}"/>
              </a:ext>
            </a:extLst>
          </p:cNvPr>
          <p:cNvSpPr txBox="1"/>
          <p:nvPr/>
        </p:nvSpPr>
        <p:spPr>
          <a:xfrm>
            <a:off x="283464" y="164934"/>
            <a:ext cx="8650224" cy="461665"/>
          </a:xfrm>
          <a:prstGeom prst="rect">
            <a:avLst/>
          </a:prstGeom>
          <a:noFill/>
        </p:spPr>
        <p:txBody>
          <a:bodyPr wrap="square" rtlCol="0">
            <a:spAutoFit/>
          </a:bodyPr>
          <a:lstStyle/>
          <a:p>
            <a:r>
              <a:rPr lang="en-US" sz="2400" b="1" u="sng">
                <a:effectLst>
                  <a:outerShdw blurRad="38100" dist="38100" dir="2700000" algn="tl">
                    <a:srgbClr val="000000">
                      <a:alpha val="43137"/>
                    </a:srgbClr>
                  </a:outerShdw>
                </a:effectLst>
                <a:latin typeface="Bogle" panose="020B0503020203060203" pitchFamily="34" charset="0"/>
              </a:rPr>
              <a:t>Capstone Project solution design &amp; solution implementation </a:t>
            </a:r>
            <a:endParaRPr lang="en-IN" sz="2400" b="1" u="sng">
              <a:effectLst>
                <a:outerShdw blurRad="38100" dist="38100" dir="2700000" algn="tl">
                  <a:srgbClr val="000000">
                    <a:alpha val="43137"/>
                  </a:srgbClr>
                </a:outerShdw>
              </a:effectLst>
              <a:latin typeface="Bogle" panose="020B0503020203060203" pitchFamily="34" charset="0"/>
            </a:endParaRPr>
          </a:p>
        </p:txBody>
      </p:sp>
      <p:sp>
        <p:nvSpPr>
          <p:cNvPr id="2" name="Rectangle 1">
            <a:extLst>
              <a:ext uri="{FF2B5EF4-FFF2-40B4-BE49-F238E27FC236}">
                <a16:creationId xmlns:a16="http://schemas.microsoft.com/office/drawing/2014/main" id="{4C1BD53E-44EC-BB39-058E-73E3EB4C5BB5}"/>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EC1BAED3-70C3-8D4C-3A26-A6089494C9A3}"/>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244963E-C63A-E1F9-91C2-17A9A3927B91}"/>
              </a:ext>
            </a:extLst>
          </p:cNvPr>
          <p:cNvSpPr txBox="1"/>
          <p:nvPr/>
        </p:nvSpPr>
        <p:spPr>
          <a:xfrm>
            <a:off x="431800" y="626599"/>
            <a:ext cx="11586463" cy="369332"/>
          </a:xfrm>
          <a:prstGeom prst="rect">
            <a:avLst/>
          </a:prstGeom>
          <a:noFill/>
        </p:spPr>
        <p:txBody>
          <a:bodyPr wrap="square" lIns="91440" tIns="45720" rIns="91440" bIns="45720" anchor="t">
            <a:spAutoFit/>
          </a:bodyPr>
          <a:lstStyle/>
          <a:p>
            <a:r>
              <a:rPr lang="en-US" b="1">
                <a:latin typeface="Bogle"/>
              </a:rPr>
              <a:t>Dev-ops/Cloud Screenshot</a:t>
            </a:r>
          </a:p>
        </p:txBody>
      </p:sp>
      <p:pic>
        <p:nvPicPr>
          <p:cNvPr id="4" name="Picture 3" descr="A screenshot of a computer&#10;&#10;AI-generated content may be incorrect.">
            <a:extLst>
              <a:ext uri="{FF2B5EF4-FFF2-40B4-BE49-F238E27FC236}">
                <a16:creationId xmlns:a16="http://schemas.microsoft.com/office/drawing/2014/main" id="{00C7C2DB-93EB-A9DF-2B2F-FCA7F3A95929}"/>
              </a:ext>
            </a:extLst>
          </p:cNvPr>
          <p:cNvPicPr>
            <a:picLocks noChangeAspect="1"/>
          </p:cNvPicPr>
          <p:nvPr/>
        </p:nvPicPr>
        <p:blipFill>
          <a:blip r:embed="rId2"/>
          <a:stretch>
            <a:fillRect/>
          </a:stretch>
        </p:blipFill>
        <p:spPr>
          <a:xfrm>
            <a:off x="654008" y="984605"/>
            <a:ext cx="8050029" cy="5411057"/>
          </a:xfrm>
          <a:prstGeom prst="rect">
            <a:avLst/>
          </a:prstGeom>
        </p:spPr>
      </p:pic>
    </p:spTree>
    <p:extLst>
      <p:ext uri="{BB962C8B-B14F-4D97-AF65-F5344CB8AC3E}">
        <p14:creationId xmlns:p14="http://schemas.microsoft.com/office/powerpoint/2010/main" val="513639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4ADDB-A5F7-8EE0-EB66-2F0AD323D73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31BCC21-DDDE-4BB7-9E75-31EF0D0660A3}"/>
              </a:ext>
            </a:extLst>
          </p:cNvPr>
          <p:cNvSpPr txBox="1"/>
          <p:nvPr/>
        </p:nvSpPr>
        <p:spPr>
          <a:xfrm>
            <a:off x="283464" y="164934"/>
            <a:ext cx="8650224" cy="400110"/>
          </a:xfrm>
          <a:prstGeom prst="rect">
            <a:avLst/>
          </a:prstGeom>
          <a:noFill/>
        </p:spPr>
        <p:txBody>
          <a:bodyPr wrap="square" rtlCol="0">
            <a:spAutoFit/>
          </a:bodyPr>
          <a:lstStyle/>
          <a:p>
            <a:r>
              <a:rPr lang="en-US" sz="2000" b="1" u="sng">
                <a:effectLst>
                  <a:outerShdw blurRad="38100" dist="38100" dir="2700000" algn="tl">
                    <a:srgbClr val="000000">
                      <a:alpha val="43137"/>
                    </a:srgbClr>
                  </a:outerShdw>
                </a:effectLst>
                <a:latin typeface="+mj-lt"/>
              </a:rPr>
              <a:t>Capstone Project solution design &amp; solution implementation </a:t>
            </a:r>
            <a:endParaRPr lang="en-IN" sz="2000" b="1" u="sng">
              <a:effectLst>
                <a:outerShdw blurRad="38100" dist="38100" dir="2700000" algn="tl">
                  <a:srgbClr val="000000">
                    <a:alpha val="43137"/>
                  </a:srgbClr>
                </a:outerShdw>
              </a:effectLst>
              <a:latin typeface="+mj-lt"/>
            </a:endParaRPr>
          </a:p>
        </p:txBody>
      </p:sp>
      <p:sp>
        <p:nvSpPr>
          <p:cNvPr id="2" name="Rectangle 1">
            <a:extLst>
              <a:ext uri="{FF2B5EF4-FFF2-40B4-BE49-F238E27FC236}">
                <a16:creationId xmlns:a16="http://schemas.microsoft.com/office/drawing/2014/main" id="{79CD1EAA-7DC8-4080-2C88-341C1CA9F17A}"/>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25584D3E-CBA1-F973-700D-752CB78BD087}"/>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0D82FDA-BD61-BA66-BD21-C28E51695964}"/>
              </a:ext>
            </a:extLst>
          </p:cNvPr>
          <p:cNvSpPr txBox="1"/>
          <p:nvPr/>
        </p:nvSpPr>
        <p:spPr>
          <a:xfrm>
            <a:off x="431800" y="626599"/>
            <a:ext cx="11586463" cy="369332"/>
          </a:xfrm>
          <a:prstGeom prst="rect">
            <a:avLst/>
          </a:prstGeom>
          <a:noFill/>
        </p:spPr>
        <p:txBody>
          <a:bodyPr wrap="square" lIns="91440" tIns="45720" rIns="91440" bIns="45720" anchor="t">
            <a:spAutoFit/>
          </a:bodyPr>
          <a:lstStyle/>
          <a:p>
            <a:r>
              <a:rPr lang="en-US" b="1">
                <a:latin typeface="Bogle"/>
              </a:rPr>
              <a:t>Sonar - Code Coverage and Quality</a:t>
            </a:r>
            <a:endParaRPr lang="en-US"/>
          </a:p>
        </p:txBody>
      </p:sp>
      <p:sp>
        <p:nvSpPr>
          <p:cNvPr id="4" name="TextBox 7">
            <a:extLst>
              <a:ext uri="{FF2B5EF4-FFF2-40B4-BE49-F238E27FC236}">
                <a16:creationId xmlns:a16="http://schemas.microsoft.com/office/drawing/2014/main" id="{C2A79565-7D42-A14E-E6BD-9F5D49335423}"/>
              </a:ext>
            </a:extLst>
          </p:cNvPr>
          <p:cNvSpPr txBox="1"/>
          <p:nvPr/>
        </p:nvSpPr>
        <p:spPr>
          <a:xfrm>
            <a:off x="6819900" y="1581150"/>
            <a:ext cx="4153988" cy="163121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ea typeface="+mn-lt"/>
                <a:cs typeface="+mn-lt"/>
              </a:rPr>
              <a:t>SonarQube is used to enforce code quality and code coverage of 90.8 %</a:t>
            </a:r>
            <a:endParaRPr lang="en-US"/>
          </a:p>
          <a:p>
            <a:endParaRPr lang="en-US" sz="1600">
              <a:cs typeface="Arial"/>
            </a:endParaRPr>
          </a:p>
          <a:p>
            <a:endParaRPr lang="en-US" sz="1600">
              <a:cs typeface="Arial"/>
            </a:endParaRPr>
          </a:p>
          <a:p>
            <a:endParaRPr lang="en-US">
              <a:cs typeface="Arial"/>
            </a:endParaRPr>
          </a:p>
          <a:p>
            <a:endParaRPr lang="en-US">
              <a:cs typeface="Arial"/>
            </a:endParaRPr>
          </a:p>
        </p:txBody>
      </p:sp>
      <p:pic>
        <p:nvPicPr>
          <p:cNvPr id="8" name="Picture 7" descr="A screenshot of a computer&#10;&#10;AI-generated content may be incorrect.">
            <a:extLst>
              <a:ext uri="{FF2B5EF4-FFF2-40B4-BE49-F238E27FC236}">
                <a16:creationId xmlns:a16="http://schemas.microsoft.com/office/drawing/2014/main" id="{44F1747B-F7C8-26E4-0505-D6EA8E38CFE5}"/>
              </a:ext>
            </a:extLst>
          </p:cNvPr>
          <p:cNvPicPr>
            <a:picLocks noChangeAspect="1"/>
          </p:cNvPicPr>
          <p:nvPr/>
        </p:nvPicPr>
        <p:blipFill>
          <a:blip r:embed="rId2"/>
          <a:stretch>
            <a:fillRect/>
          </a:stretch>
        </p:blipFill>
        <p:spPr>
          <a:xfrm>
            <a:off x="283029" y="1403443"/>
            <a:ext cx="6379029" cy="4173034"/>
          </a:xfrm>
          <a:prstGeom prst="rect">
            <a:avLst/>
          </a:prstGeom>
        </p:spPr>
      </p:pic>
    </p:spTree>
    <p:extLst>
      <p:ext uri="{BB962C8B-B14F-4D97-AF65-F5344CB8AC3E}">
        <p14:creationId xmlns:p14="http://schemas.microsoft.com/office/powerpoint/2010/main" val="731853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BF3F4-CC1B-C81B-3E6B-9921A14B297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899596F-6A1E-A393-F700-9FB9E367B2ED}"/>
              </a:ext>
            </a:extLst>
          </p:cNvPr>
          <p:cNvSpPr txBox="1"/>
          <p:nvPr/>
        </p:nvSpPr>
        <p:spPr>
          <a:xfrm>
            <a:off x="283464" y="164934"/>
            <a:ext cx="3063240" cy="461665"/>
          </a:xfrm>
          <a:prstGeom prst="rect">
            <a:avLst/>
          </a:prstGeom>
          <a:noFill/>
        </p:spPr>
        <p:txBody>
          <a:bodyPr wrap="square" rtlCol="0">
            <a:spAutoFit/>
          </a:bodyPr>
          <a:lstStyle/>
          <a:p>
            <a:r>
              <a:rPr lang="en-US" sz="2400" b="1" u="sng">
                <a:effectLst>
                  <a:outerShdw blurRad="38100" dist="38100" dir="2700000" algn="tl">
                    <a:srgbClr val="000000">
                      <a:alpha val="43137"/>
                    </a:srgbClr>
                  </a:outerShdw>
                </a:effectLst>
                <a:latin typeface="Bogle" panose="020B0503020203060203" pitchFamily="34" charset="0"/>
              </a:rPr>
              <a:t>Technology Slack</a:t>
            </a:r>
            <a:endParaRPr lang="en-IN" sz="2400" b="1" u="sng">
              <a:effectLst>
                <a:outerShdw blurRad="38100" dist="38100" dir="2700000" algn="tl">
                  <a:srgbClr val="000000">
                    <a:alpha val="43137"/>
                  </a:srgbClr>
                </a:outerShdw>
              </a:effectLst>
              <a:latin typeface="Bogle" panose="020B0503020203060203" pitchFamily="34" charset="0"/>
            </a:endParaRPr>
          </a:p>
        </p:txBody>
      </p:sp>
      <p:sp>
        <p:nvSpPr>
          <p:cNvPr id="2" name="Rectangle 1">
            <a:extLst>
              <a:ext uri="{FF2B5EF4-FFF2-40B4-BE49-F238E27FC236}">
                <a16:creationId xmlns:a16="http://schemas.microsoft.com/office/drawing/2014/main" id="{0ABB825F-EC09-8C4A-6719-E396926A4F10}"/>
              </a:ext>
            </a:extLst>
          </p:cNvPr>
          <p:cNvSpPr/>
          <p:nvPr/>
        </p:nvSpPr>
        <p:spPr>
          <a:xfrm>
            <a:off x="130928" y="629945"/>
            <a:ext cx="11709386" cy="54498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042BFF31-B970-5A1E-6EDB-AC4D84B5D784}"/>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855318F-E27F-D1F1-2CA0-1EE024C79278}"/>
              </a:ext>
            </a:extLst>
          </p:cNvPr>
          <p:cNvSpPr txBox="1"/>
          <p:nvPr/>
        </p:nvSpPr>
        <p:spPr>
          <a:xfrm>
            <a:off x="338328" y="626599"/>
            <a:ext cx="11515344" cy="6278642"/>
          </a:xfrm>
          <a:prstGeom prst="rect">
            <a:avLst/>
          </a:prstGeom>
          <a:noFill/>
        </p:spPr>
        <p:txBody>
          <a:bodyPr wrap="square" lIns="91440" tIns="45720" rIns="91440" bIns="45720" anchor="t">
            <a:spAutoFit/>
          </a:bodyPr>
          <a:lstStyle/>
          <a:p>
            <a:r>
              <a:rPr lang="en-IN" sz="1600" b="1" u="sng"/>
              <a:t>Frontend</a:t>
            </a:r>
            <a:endParaRPr lang="en-US" sz="1600" b="1" u="sng">
              <a:cs typeface="Arial"/>
            </a:endParaRPr>
          </a:p>
          <a:p>
            <a:endParaRPr lang="en-IN" sz="1600" b="1"/>
          </a:p>
          <a:p>
            <a:pPr marL="285750" indent="-285750">
              <a:buFont typeface="Arial" panose="020B0604020202020204" pitchFamily="34" charset="0"/>
              <a:buChar char="•"/>
            </a:pPr>
            <a:r>
              <a:rPr lang="en-US" sz="1600" b="1"/>
              <a:t>React.js + Vite:</a:t>
            </a:r>
            <a:r>
              <a:rPr lang="en-US" sz="1600"/>
              <a:t> For building a fast, responsive, and dynamic user interface with optimal development and build performance.</a:t>
            </a:r>
            <a:endParaRPr lang="en-US" sz="1600">
              <a:cs typeface="Arial"/>
            </a:endParaRPr>
          </a:p>
          <a:p>
            <a:pPr marL="285750" indent="-285750">
              <a:buFont typeface="Arial" panose="020B0604020202020204" pitchFamily="34" charset="0"/>
              <a:buChar char="•"/>
            </a:pPr>
            <a:r>
              <a:rPr lang="en-US" sz="1600" b="1"/>
              <a:t>Material UI (MUI):</a:t>
            </a:r>
            <a:r>
              <a:rPr lang="en-US" sz="1600"/>
              <a:t> For leveraging pre-designed components and themes to create a modern, professional, and responsive design.</a:t>
            </a:r>
            <a:endParaRPr lang="en-US" sz="1600">
              <a:cs typeface="Arial"/>
            </a:endParaRPr>
          </a:p>
          <a:p>
            <a:pPr marL="285750" indent="-285750">
              <a:buFont typeface="Arial" panose="020B0604020202020204" pitchFamily="34" charset="0"/>
              <a:buChar char="•"/>
            </a:pPr>
            <a:r>
              <a:rPr lang="en-IN" sz="1600" b="1"/>
              <a:t>JavaScript:</a:t>
            </a:r>
            <a:r>
              <a:rPr lang="en-IN" sz="1600"/>
              <a:t> For adding interactivity and managing frontend logic.</a:t>
            </a:r>
            <a:endParaRPr lang="en-IN" sz="1600">
              <a:cs typeface="Arial"/>
            </a:endParaRPr>
          </a:p>
          <a:p>
            <a:pPr marL="285750" indent="-285750">
              <a:buFont typeface="Arial" panose="020B0604020202020204" pitchFamily="34" charset="0"/>
              <a:buChar char="•"/>
            </a:pPr>
            <a:endParaRPr lang="en-IN" sz="1600"/>
          </a:p>
          <a:p>
            <a:r>
              <a:rPr lang="en-IN" sz="1600" b="1" u="sng"/>
              <a:t>Backend</a:t>
            </a:r>
            <a:endParaRPr lang="en-US" sz="1600" b="1" u="sng">
              <a:cs typeface="Arial"/>
            </a:endParaRPr>
          </a:p>
          <a:p>
            <a:endParaRPr lang="en-IN" sz="1600" b="1"/>
          </a:p>
          <a:p>
            <a:pPr marL="285750" indent="-285750">
              <a:buFont typeface="Arial" panose="020B0604020202020204" pitchFamily="34" charset="0"/>
              <a:buChar char="•"/>
            </a:pPr>
            <a:r>
              <a:rPr lang="en-US" sz="1600" b="1"/>
              <a:t>Java:</a:t>
            </a:r>
            <a:r>
              <a:rPr lang="en-US" sz="1600"/>
              <a:t> As the programming language for backend development.</a:t>
            </a:r>
            <a:endParaRPr lang="en-US" sz="1600">
              <a:cs typeface="Arial"/>
            </a:endParaRPr>
          </a:p>
          <a:p>
            <a:pPr marL="285750" indent="-285750">
              <a:buFont typeface="Arial" panose="020B0604020202020204" pitchFamily="34" charset="0"/>
              <a:buChar char="•"/>
            </a:pPr>
            <a:r>
              <a:rPr lang="en-US" sz="1600" b="1"/>
              <a:t>MongoDB:</a:t>
            </a:r>
            <a:r>
              <a:rPr lang="en-US" sz="1600"/>
              <a:t> For storing and managing data in a NoSQL database.</a:t>
            </a:r>
            <a:endParaRPr lang="en-US" sz="1600">
              <a:cs typeface="Arial"/>
            </a:endParaRPr>
          </a:p>
          <a:p>
            <a:pPr marL="285750" indent="-285750">
              <a:buFont typeface="Arial" panose="020B0604020202020204" pitchFamily="34" charset="0"/>
              <a:buChar char="•"/>
            </a:pPr>
            <a:r>
              <a:rPr lang="en-US" sz="1600" b="1"/>
              <a:t>Spring Boot:</a:t>
            </a:r>
            <a:r>
              <a:rPr lang="en-US" sz="1600"/>
              <a:t> For building a scalable, robust, and RESTful API-based backend</a:t>
            </a:r>
            <a:endParaRPr lang="en-IN" sz="1600"/>
          </a:p>
          <a:p>
            <a:pPr marL="285750" indent="-285750">
              <a:buFont typeface="Arial" panose="020B0604020202020204" pitchFamily="34" charset="0"/>
              <a:buChar char="•"/>
            </a:pPr>
            <a:endParaRPr lang="en-IN" sz="1600"/>
          </a:p>
          <a:p>
            <a:r>
              <a:rPr lang="en-IN" sz="1600" b="1" u="sng" err="1"/>
              <a:t>Devops</a:t>
            </a:r>
            <a:r>
              <a:rPr lang="en-IN" sz="1600" b="1" u="sng"/>
              <a:t> &amp; Cloud</a:t>
            </a:r>
            <a:endParaRPr lang="en-US" sz="1600" b="1" u="sng">
              <a:cs typeface="Arial"/>
            </a:endParaRPr>
          </a:p>
          <a:p>
            <a:endParaRPr lang="en-IN" sz="1600" b="1"/>
          </a:p>
          <a:p>
            <a:pPr marL="285750" indent="-285750">
              <a:buFont typeface="Arial" panose="020B0604020202020204" pitchFamily="34" charset="0"/>
              <a:buChar char="•"/>
            </a:pPr>
            <a:r>
              <a:rPr lang="en-US" sz="1600" b="1"/>
              <a:t>GitHub</a:t>
            </a:r>
            <a:r>
              <a:rPr lang="en-US" sz="1600"/>
              <a:t>: For version control and source code management.</a:t>
            </a:r>
            <a:endParaRPr lang="en-US" sz="1600">
              <a:cs typeface="Arial"/>
            </a:endParaRPr>
          </a:p>
          <a:p>
            <a:pPr marL="285750" indent="-285750">
              <a:buFont typeface="Arial" panose="020B0604020202020204" pitchFamily="34" charset="0"/>
              <a:buChar char="•"/>
            </a:pPr>
            <a:r>
              <a:rPr lang="en-US" sz="1600" b="1"/>
              <a:t>Docker</a:t>
            </a:r>
            <a:r>
              <a:rPr lang="en-US" sz="1600"/>
              <a:t>: For containerizing the application for consistent development and deployment</a:t>
            </a:r>
            <a:endParaRPr lang="en-US" sz="1600">
              <a:cs typeface="Arial"/>
            </a:endParaRPr>
          </a:p>
          <a:p>
            <a:pPr marL="285750" indent="-285750">
              <a:buFont typeface="Arial" panose="020B0604020202020204" pitchFamily="34" charset="0"/>
              <a:buChar char="•"/>
            </a:pPr>
            <a:r>
              <a:rPr lang="en-US" sz="1600" b="1"/>
              <a:t>SonarQube</a:t>
            </a:r>
            <a:r>
              <a:rPr lang="en-US" sz="1600"/>
              <a:t>: For maintaining code quality and validating test cases.</a:t>
            </a:r>
            <a:endParaRPr lang="en-US" sz="1600">
              <a:cs typeface="Arial"/>
            </a:endParaRPr>
          </a:p>
          <a:p>
            <a:pPr marL="285750" indent="-285750">
              <a:buFont typeface="Arial" panose="020B0604020202020204" pitchFamily="34" charset="0"/>
              <a:buChar char="•"/>
            </a:pPr>
            <a:r>
              <a:rPr lang="en-US" sz="1600" b="1"/>
              <a:t>Postman</a:t>
            </a:r>
            <a:r>
              <a:rPr lang="en-US" sz="1600"/>
              <a:t>: For API testing and validation.</a:t>
            </a:r>
            <a:endParaRPr lang="en-US" sz="1600">
              <a:cs typeface="Arial"/>
            </a:endParaRPr>
          </a:p>
          <a:p>
            <a:pPr marL="285750" indent="-285750">
              <a:buFont typeface="Arial" panose="020B0604020202020204" pitchFamily="34" charset="0"/>
              <a:buChar char="•"/>
            </a:pPr>
            <a:r>
              <a:rPr lang="en-US" sz="1600" b="1"/>
              <a:t>Swagger</a:t>
            </a:r>
            <a:r>
              <a:rPr lang="en-US" sz="1600"/>
              <a:t>: For API documentation and testing during development.</a:t>
            </a:r>
            <a:endParaRPr lang="en-US" sz="1600">
              <a:cs typeface="Arial"/>
            </a:endParaRPr>
          </a:p>
          <a:p>
            <a:pPr marL="285750" indent="-285750">
              <a:buFont typeface="Arial" panose="020B0604020202020204" pitchFamily="34" charset="0"/>
              <a:buChar char="•"/>
            </a:pPr>
            <a:r>
              <a:rPr lang="en-US" sz="1600" b="1"/>
              <a:t>Compute</a:t>
            </a:r>
            <a:r>
              <a:rPr lang="en-US" sz="1600"/>
              <a:t>: Azure Virtual machine</a:t>
            </a:r>
            <a:endParaRPr lang="en-US" sz="1600">
              <a:cs typeface="Arial"/>
            </a:endParaRPr>
          </a:p>
          <a:p>
            <a:pPr marL="285750" indent="-285750">
              <a:buFont typeface="Arial" panose="020B0604020202020204" pitchFamily="34" charset="0"/>
              <a:buChar char="•"/>
            </a:pPr>
            <a:r>
              <a:rPr lang="en-US" sz="1600" b="1"/>
              <a:t>CI/CD</a:t>
            </a:r>
            <a:r>
              <a:rPr lang="en-US" sz="1600"/>
              <a:t>: Azure Pipeline</a:t>
            </a:r>
            <a:endParaRPr lang="en-US" sz="1600">
              <a:cs typeface="Arial"/>
            </a:endParaRPr>
          </a:p>
          <a:p>
            <a:pPr marL="285750" indent="-285750">
              <a:buFont typeface="Arial" panose="020B0604020202020204" pitchFamily="34" charset="0"/>
              <a:buChar char="•"/>
            </a:pPr>
            <a:endParaRPr lang="en-US" sz="1600"/>
          </a:p>
          <a:p>
            <a:endParaRPr lang="en-IN">
              <a:cs typeface="Arial"/>
            </a:endParaRPr>
          </a:p>
        </p:txBody>
      </p:sp>
    </p:spTree>
    <p:extLst>
      <p:ext uri="{BB962C8B-B14F-4D97-AF65-F5344CB8AC3E}">
        <p14:creationId xmlns:p14="http://schemas.microsoft.com/office/powerpoint/2010/main" val="2548237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67350-5787-F5D2-EB7F-F53DFD6F66A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3B71E27-0DA6-6A71-9752-46CA0781A96E}"/>
              </a:ext>
            </a:extLst>
          </p:cNvPr>
          <p:cNvSpPr txBox="1"/>
          <p:nvPr/>
        </p:nvSpPr>
        <p:spPr>
          <a:xfrm>
            <a:off x="283464" y="164934"/>
            <a:ext cx="4718304" cy="461665"/>
          </a:xfrm>
          <a:prstGeom prst="rect">
            <a:avLst/>
          </a:prstGeom>
          <a:noFill/>
        </p:spPr>
        <p:txBody>
          <a:bodyPr wrap="square" lIns="91440" tIns="45720" rIns="91440" bIns="45720" rtlCol="0" anchor="t">
            <a:spAutoFit/>
          </a:bodyPr>
          <a:lstStyle/>
          <a:p>
            <a:r>
              <a:rPr lang="en-US" sz="2400" b="1" u="sng">
                <a:effectLst>
                  <a:outerShdw blurRad="38100" dist="38100" dir="2700000" algn="tl">
                    <a:srgbClr val="000000">
                      <a:alpha val="43137"/>
                    </a:srgbClr>
                  </a:outerShdw>
                </a:effectLst>
                <a:latin typeface="Bogle"/>
              </a:rPr>
              <a:t>Non Functional Requirements</a:t>
            </a:r>
            <a:endParaRPr lang="en-IN" sz="2400" b="1" u="sng">
              <a:effectLst>
                <a:outerShdw blurRad="38100" dist="38100" dir="2700000" algn="tl">
                  <a:srgbClr val="000000">
                    <a:alpha val="43137"/>
                  </a:srgbClr>
                </a:outerShdw>
              </a:effectLst>
              <a:latin typeface="Bogle"/>
            </a:endParaRPr>
          </a:p>
        </p:txBody>
      </p:sp>
      <p:sp>
        <p:nvSpPr>
          <p:cNvPr id="2" name="Rectangle 1">
            <a:extLst>
              <a:ext uri="{FF2B5EF4-FFF2-40B4-BE49-F238E27FC236}">
                <a16:creationId xmlns:a16="http://schemas.microsoft.com/office/drawing/2014/main" id="{BF6C3F80-3E30-0224-CEFD-B093811957EA}"/>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478311A7-451A-2D3C-1ABA-FD32AD3EF174}"/>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281AA9E-383C-B42C-05FE-F402D3F2C7BD}"/>
              </a:ext>
            </a:extLst>
          </p:cNvPr>
          <p:cNvSpPr txBox="1"/>
          <p:nvPr/>
        </p:nvSpPr>
        <p:spPr>
          <a:xfrm>
            <a:off x="283464" y="859535"/>
            <a:ext cx="11570208" cy="4955203"/>
          </a:xfrm>
          <a:prstGeom prst="rect">
            <a:avLst/>
          </a:prstGeom>
          <a:noFill/>
        </p:spPr>
        <p:txBody>
          <a:bodyPr wrap="square" lIns="91440" tIns="45720" rIns="91440" bIns="45720" anchor="t">
            <a:spAutoFit/>
          </a:bodyPr>
          <a:lstStyle/>
          <a:p>
            <a:r>
              <a:rPr lang="en-IN" b="1"/>
              <a:t>Performance</a:t>
            </a:r>
          </a:p>
          <a:p>
            <a:pPr marL="285750" indent="-285750">
              <a:buFont typeface="Arial" panose="020B0604020202020204" pitchFamily="34" charset="0"/>
              <a:buChar char="•"/>
            </a:pPr>
            <a:r>
              <a:rPr lang="en-US" sz="1600"/>
              <a:t>API response time should not exceed 300 milliseconds under normal load.</a:t>
            </a:r>
            <a:endParaRPr lang="en-IN" sz="1600" b="1">
              <a:cs typeface="Arial"/>
            </a:endParaRPr>
          </a:p>
          <a:p>
            <a:pPr marL="285750" indent="-285750">
              <a:buFont typeface="Arial" panose="020B0604020202020204" pitchFamily="34" charset="0"/>
              <a:buChar char="•"/>
            </a:pPr>
            <a:r>
              <a:rPr lang="en-US" sz="1600"/>
              <a:t>The system must handle concurrent users without noticeable latency</a:t>
            </a:r>
            <a:r>
              <a:rPr lang="en-US"/>
              <a:t>.</a:t>
            </a:r>
            <a:endParaRPr lang="en-US">
              <a:cs typeface="Arial"/>
            </a:endParaRPr>
          </a:p>
          <a:p>
            <a:endParaRPr lang="en-IN" b="1"/>
          </a:p>
          <a:p>
            <a:r>
              <a:rPr lang="en-IN" b="1"/>
              <a:t>Security</a:t>
            </a:r>
            <a:endParaRPr lang="en-IN" b="1">
              <a:cs typeface="Arial"/>
            </a:endParaRPr>
          </a:p>
          <a:p>
            <a:pPr marL="285750" indent="-285750">
              <a:buFont typeface="Arial" panose="020B0604020202020204" pitchFamily="34" charset="0"/>
              <a:buChar char="•"/>
            </a:pPr>
            <a:r>
              <a:rPr lang="en-US" sz="1600"/>
              <a:t>Passwords must be encrypted using strong hashing algorithms(AES 256) before storage.</a:t>
            </a:r>
            <a:endParaRPr lang="en-IN" sz="1600"/>
          </a:p>
          <a:p>
            <a:pPr marL="285750" indent="-285750">
              <a:buFont typeface="Arial" panose="020B0604020202020204" pitchFamily="34" charset="0"/>
              <a:buChar char="•"/>
            </a:pPr>
            <a:r>
              <a:rPr lang="en-US" sz="1600"/>
              <a:t>Sensitive data (Credit card numbers, CVV) must not be transmitted or stored without encryption.</a:t>
            </a:r>
            <a:endParaRPr lang="en-US" sz="1600">
              <a:cs typeface="Arial"/>
            </a:endParaRPr>
          </a:p>
          <a:p>
            <a:pPr marL="285750" indent="-285750">
              <a:buFont typeface="Arial" panose="020B0604020202020204" pitchFamily="34" charset="0"/>
              <a:buChar char="•"/>
            </a:pPr>
            <a:r>
              <a:rPr lang="en-US" sz="1600"/>
              <a:t>Authentication must use secure methods, such as JWT, to prevent unauthorized access.</a:t>
            </a:r>
            <a:endParaRPr lang="en-US" sz="1600">
              <a:cs typeface="Arial"/>
            </a:endParaRPr>
          </a:p>
          <a:p>
            <a:pPr marL="285750" indent="-285750">
              <a:buFont typeface="Arial" panose="020B0604020202020204" pitchFamily="34" charset="0"/>
              <a:buChar char="•"/>
            </a:pPr>
            <a:endParaRPr lang="en-US" sz="1600"/>
          </a:p>
          <a:p>
            <a:r>
              <a:rPr lang="en-IN" b="1"/>
              <a:t>Availability</a:t>
            </a:r>
            <a:endParaRPr lang="en-IN" b="1">
              <a:cs typeface="Arial"/>
            </a:endParaRPr>
          </a:p>
          <a:p>
            <a:pPr marL="285750" indent="-285750">
              <a:buFont typeface="Arial" panose="020B0604020202020204" pitchFamily="34" charset="0"/>
              <a:buChar char="•"/>
            </a:pPr>
            <a:r>
              <a:rPr lang="en-US" sz="1600"/>
              <a:t>The system should have a minimum uptime of 99.9% to ensure continuous availability.</a:t>
            </a:r>
            <a:endParaRPr lang="en-US" sz="1600">
              <a:cs typeface="Arial"/>
            </a:endParaRPr>
          </a:p>
          <a:p>
            <a:pPr marL="285750" indent="-285750">
              <a:buFont typeface="Arial" panose="020B0604020202020204" pitchFamily="34" charset="0"/>
              <a:buChar char="•"/>
            </a:pPr>
            <a:endParaRPr lang="en-IN" sz="1600"/>
          </a:p>
          <a:p>
            <a:r>
              <a:rPr lang="en-IN" b="1"/>
              <a:t>Maintainability</a:t>
            </a:r>
            <a:endParaRPr lang="en-IN" b="1">
              <a:cs typeface="Arial"/>
            </a:endParaRPr>
          </a:p>
          <a:p>
            <a:pPr marL="285750" indent="-285750">
              <a:buFont typeface="Arial" panose="020B0604020202020204" pitchFamily="34" charset="0"/>
              <a:buChar char="•"/>
            </a:pPr>
            <a:r>
              <a:rPr lang="en-US" sz="1600"/>
              <a:t>Codebase should be modular, well-documented, and adhere to industry best practices for easy maintenance.</a:t>
            </a:r>
            <a:endParaRPr lang="en-IN" sz="1600"/>
          </a:p>
          <a:p>
            <a:pPr marL="285750" indent="-285750">
              <a:buFont typeface="Arial" panose="020B0604020202020204" pitchFamily="34" charset="0"/>
              <a:buChar char="•"/>
            </a:pPr>
            <a:r>
              <a:rPr lang="en-US" sz="1600"/>
              <a:t>SonarQube should be used to enforce code quality, with at least 90% test coverage.</a:t>
            </a:r>
            <a:endParaRPr lang="en-US" sz="1600">
              <a:cs typeface="Arial"/>
            </a:endParaRPr>
          </a:p>
          <a:p>
            <a:pPr marL="285750" indent="-285750">
              <a:buFont typeface="Arial" panose="020B0604020202020204" pitchFamily="34" charset="0"/>
              <a:buChar char="•"/>
            </a:pPr>
            <a:endParaRPr lang="en-US" sz="1600"/>
          </a:p>
          <a:p>
            <a:r>
              <a:rPr lang="en-IN" b="1"/>
              <a:t>Compatibility</a:t>
            </a:r>
            <a:endParaRPr lang="en-IN" b="1">
              <a:cs typeface="Arial"/>
            </a:endParaRPr>
          </a:p>
          <a:p>
            <a:pPr marL="285750" indent="-285750">
              <a:buFont typeface="Arial" panose="020B0604020202020204" pitchFamily="34" charset="0"/>
              <a:buChar char="•"/>
            </a:pPr>
            <a:r>
              <a:rPr lang="en-US" sz="1600"/>
              <a:t>The system should work on all major browsers (Chrome, Firefox, Safari, Edge) and devices (iOS, Android).</a:t>
            </a:r>
            <a:endParaRPr lang="en-US" sz="1600">
              <a:cs typeface="Arial"/>
            </a:endParaRPr>
          </a:p>
          <a:p>
            <a:pPr marL="285750" indent="-285750">
              <a:buFont typeface="Arial" panose="020B0604020202020204" pitchFamily="34" charset="0"/>
              <a:buChar char="•"/>
            </a:pPr>
            <a:r>
              <a:rPr lang="en-US" sz="1600"/>
              <a:t>APIs should follow RESTful standards to ensure compatibility with third-party integrations.</a:t>
            </a:r>
            <a:endParaRPr lang="en-IN" sz="1600"/>
          </a:p>
        </p:txBody>
      </p:sp>
    </p:spTree>
    <p:extLst>
      <p:ext uri="{BB962C8B-B14F-4D97-AF65-F5344CB8AC3E}">
        <p14:creationId xmlns:p14="http://schemas.microsoft.com/office/powerpoint/2010/main" val="33162465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59955-C3E9-E178-8E50-6ED5B9D6CA4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359F42E-1A08-3BD7-5207-8E3B52FAA7F6}"/>
              </a:ext>
            </a:extLst>
          </p:cNvPr>
          <p:cNvSpPr txBox="1"/>
          <p:nvPr/>
        </p:nvSpPr>
        <p:spPr>
          <a:xfrm>
            <a:off x="283464" y="164934"/>
            <a:ext cx="6784848" cy="461665"/>
          </a:xfrm>
          <a:prstGeom prst="rect">
            <a:avLst/>
          </a:prstGeom>
          <a:noFill/>
        </p:spPr>
        <p:txBody>
          <a:bodyPr wrap="square" rtlCol="0">
            <a:spAutoFit/>
          </a:bodyPr>
          <a:lstStyle/>
          <a:p>
            <a:r>
              <a:rPr lang="en-US" sz="2400" b="1" u="sng">
                <a:effectLst>
                  <a:outerShdw blurRad="38100" dist="38100" dir="2700000" algn="tl">
                    <a:srgbClr val="000000">
                      <a:alpha val="43137"/>
                    </a:srgbClr>
                  </a:outerShdw>
                </a:effectLst>
                <a:latin typeface="Bogle" panose="020B0503020203060203" pitchFamily="34" charset="0"/>
              </a:rPr>
              <a:t>Best Practices followed under implementation</a:t>
            </a:r>
            <a:endParaRPr lang="en-IN" sz="2400" b="1" u="sng">
              <a:effectLst>
                <a:outerShdw blurRad="38100" dist="38100" dir="2700000" algn="tl">
                  <a:srgbClr val="000000">
                    <a:alpha val="43137"/>
                  </a:srgbClr>
                </a:outerShdw>
              </a:effectLst>
              <a:latin typeface="Bogle" panose="020B0503020203060203" pitchFamily="34" charset="0"/>
            </a:endParaRPr>
          </a:p>
        </p:txBody>
      </p:sp>
      <p:sp>
        <p:nvSpPr>
          <p:cNvPr id="2" name="Rectangle 1">
            <a:extLst>
              <a:ext uri="{FF2B5EF4-FFF2-40B4-BE49-F238E27FC236}">
                <a16:creationId xmlns:a16="http://schemas.microsoft.com/office/drawing/2014/main" id="{228188C9-B6F6-3780-C309-C7152912CE47}"/>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D0535A64-DF09-B8DC-C20C-5016C8097101}"/>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5D08DE4-1568-1EBB-1BE5-14899F8C7537}"/>
              </a:ext>
            </a:extLst>
          </p:cNvPr>
          <p:cNvSpPr txBox="1"/>
          <p:nvPr/>
        </p:nvSpPr>
        <p:spPr>
          <a:xfrm>
            <a:off x="283464" y="859535"/>
            <a:ext cx="11570208" cy="4278094"/>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b="1"/>
              <a:t>Input Validation:</a:t>
            </a:r>
            <a:r>
              <a:rPr lang="en-US" sz="1600"/>
              <a:t> Ensure proper validation for registration forms and transaction searches both on the client and server side.</a:t>
            </a:r>
            <a:endParaRPr lang="en-US" sz="1600">
              <a:cs typeface="Arial"/>
            </a:endParaRPr>
          </a:p>
          <a:p>
            <a:pPr marL="285750" indent="-285750">
              <a:buFont typeface="Arial" panose="020B0604020202020204" pitchFamily="34" charset="0"/>
              <a:buChar char="•"/>
            </a:pPr>
            <a:endParaRPr lang="en-US" sz="1600">
              <a:cs typeface="Arial"/>
            </a:endParaRPr>
          </a:p>
          <a:p>
            <a:pPr marL="285750" indent="-285750">
              <a:buFont typeface="Arial" panose="020B0604020202020204" pitchFamily="34" charset="0"/>
              <a:buChar char="•"/>
            </a:pPr>
            <a:r>
              <a:rPr lang="en-US" sz="1600" b="1"/>
              <a:t>Secure Data Handling:</a:t>
            </a:r>
            <a:r>
              <a:rPr lang="en-US" sz="1600"/>
              <a:t> Use secure methods like hashing for passwords and masking of credit card and CVV to avoid security vulnerabilities.</a:t>
            </a:r>
            <a:endParaRPr lang="en-US" sz="1600">
              <a:cs typeface="Arial"/>
            </a:endParaRPr>
          </a:p>
          <a:p>
            <a:pPr marL="285750" indent="-285750">
              <a:buFont typeface="Arial" panose="020B0604020202020204" pitchFamily="34" charset="0"/>
              <a:buChar char="•"/>
            </a:pPr>
            <a:endParaRPr lang="en-US" sz="1600">
              <a:cs typeface="Arial"/>
            </a:endParaRPr>
          </a:p>
          <a:p>
            <a:pPr marL="285750" indent="-285750">
              <a:buFont typeface="Arial" panose="020B0604020202020204" pitchFamily="34" charset="0"/>
              <a:buChar char="•"/>
            </a:pPr>
            <a:r>
              <a:rPr lang="en-US" sz="1600" b="1"/>
              <a:t>Error Handling:</a:t>
            </a:r>
            <a:r>
              <a:rPr lang="en-US" sz="1600"/>
              <a:t> Provide meaningful error responses and ensure graceful handling of invalid cases.</a:t>
            </a:r>
            <a:endParaRPr lang="en-US" sz="1600">
              <a:cs typeface="Arial"/>
            </a:endParaRPr>
          </a:p>
          <a:p>
            <a:pPr marL="285750" indent="-285750">
              <a:buFont typeface="Arial" panose="020B0604020202020204" pitchFamily="34" charset="0"/>
              <a:buChar char="•"/>
            </a:pPr>
            <a:endParaRPr lang="en-US" sz="1600">
              <a:cs typeface="Arial"/>
            </a:endParaRPr>
          </a:p>
          <a:p>
            <a:pPr marL="285750" indent="-285750">
              <a:buFont typeface="Arial" panose="020B0604020202020204" pitchFamily="34" charset="0"/>
              <a:buChar char="•"/>
            </a:pPr>
            <a:r>
              <a:rPr lang="en-US" sz="1600" b="1"/>
              <a:t>Responsive Design</a:t>
            </a:r>
            <a:r>
              <a:rPr lang="en-US" sz="1600"/>
              <a:t>: Ensure the app is mobile-friendly by using Material UI components.</a:t>
            </a:r>
            <a:endParaRPr lang="en-US" sz="1600">
              <a:cs typeface="Arial"/>
            </a:endParaRPr>
          </a:p>
          <a:p>
            <a:pPr marL="285750" indent="-285750">
              <a:buFont typeface="Arial" panose="020B0604020202020204" pitchFamily="34" charset="0"/>
              <a:buChar char="•"/>
            </a:pPr>
            <a:endParaRPr lang="en-US" sz="1600">
              <a:cs typeface="Arial"/>
            </a:endParaRPr>
          </a:p>
          <a:p>
            <a:pPr marL="285750" indent="-285750">
              <a:buFont typeface="Arial" panose="020B0604020202020204" pitchFamily="34" charset="0"/>
              <a:buChar char="•"/>
            </a:pPr>
            <a:r>
              <a:rPr lang="en-US" sz="1600" b="1"/>
              <a:t>State Management:</a:t>
            </a:r>
            <a:r>
              <a:rPr lang="en-US" sz="1600"/>
              <a:t> Use React state management (or Context API) to handle user input and form submissions.</a:t>
            </a:r>
            <a:endParaRPr lang="en-US" sz="1600">
              <a:cs typeface="Arial"/>
            </a:endParaRPr>
          </a:p>
          <a:p>
            <a:pPr marL="285750" indent="-285750">
              <a:buFont typeface="Arial" panose="020B0604020202020204" pitchFamily="34" charset="0"/>
              <a:buChar char="•"/>
            </a:pPr>
            <a:endParaRPr lang="en-US" sz="1600">
              <a:cs typeface="Arial"/>
            </a:endParaRPr>
          </a:p>
          <a:p>
            <a:pPr marL="285750" indent="-285750">
              <a:buFont typeface="Arial" panose="020B0604020202020204" pitchFamily="34" charset="0"/>
              <a:buChar char="•"/>
            </a:pPr>
            <a:r>
              <a:rPr lang="en-US" sz="1600" b="1"/>
              <a:t>Quality Assurance: </a:t>
            </a:r>
            <a:r>
              <a:rPr lang="en-US" sz="1600"/>
              <a:t>Use SonarQube for code quality checks and enforce coding standards in the pipeline.</a:t>
            </a:r>
            <a:endParaRPr lang="en-US" sz="1600">
              <a:cs typeface="Arial"/>
            </a:endParaRPr>
          </a:p>
          <a:p>
            <a:pPr marL="285750" indent="-285750">
              <a:buFont typeface="Arial" panose="020B0604020202020204" pitchFamily="34" charset="0"/>
              <a:buChar char="•"/>
            </a:pPr>
            <a:endParaRPr lang="en-US" sz="1600">
              <a:cs typeface="Arial"/>
            </a:endParaRPr>
          </a:p>
          <a:p>
            <a:pPr marL="285750" indent="-285750">
              <a:buFont typeface="Arial" panose="020B0604020202020204" pitchFamily="34" charset="0"/>
              <a:buChar char="•"/>
            </a:pPr>
            <a:r>
              <a:rPr lang="en-US" sz="1600" b="1"/>
              <a:t>Docker &amp; MongoDB</a:t>
            </a:r>
            <a:r>
              <a:rPr lang="en-US" sz="1600"/>
              <a:t> </a:t>
            </a:r>
            <a:r>
              <a:rPr lang="en-US" sz="1600" b="1"/>
              <a:t>Replication:</a:t>
            </a:r>
            <a:r>
              <a:rPr lang="en-US" sz="1600"/>
              <a:t> Use Docker for containerization and set up MongoDB replication for high availability.</a:t>
            </a:r>
            <a:endParaRPr lang="en-US" sz="1600">
              <a:cs typeface="Arial"/>
            </a:endParaRPr>
          </a:p>
          <a:p>
            <a:pPr marL="285750" indent="-285750">
              <a:buFont typeface="Arial" panose="020B0604020202020204" pitchFamily="34" charset="0"/>
              <a:buChar char="•"/>
            </a:pPr>
            <a:endParaRPr lang="en-US" sz="1600">
              <a:cs typeface="Arial"/>
            </a:endParaRPr>
          </a:p>
          <a:p>
            <a:pPr marL="285750" indent="-285750">
              <a:buFont typeface="Arial" panose="020B0604020202020204" pitchFamily="34" charset="0"/>
              <a:buChar char="•"/>
            </a:pPr>
            <a:r>
              <a:rPr lang="en-US" sz="1600" b="1"/>
              <a:t>Responsive Deployment:</a:t>
            </a:r>
            <a:r>
              <a:rPr lang="en-US" sz="1600"/>
              <a:t> Design for responsiveness ensuring the app performs well across devices and in the cloud.</a:t>
            </a:r>
            <a:endParaRPr lang="en-IN" sz="1600"/>
          </a:p>
        </p:txBody>
      </p:sp>
    </p:spTree>
    <p:extLst>
      <p:ext uri="{BB962C8B-B14F-4D97-AF65-F5344CB8AC3E}">
        <p14:creationId xmlns:p14="http://schemas.microsoft.com/office/powerpoint/2010/main" val="46304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2B3B8-EA93-00C6-7A13-F5E094AD3CB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C27EC0B-7779-9069-C3B6-380F7279370A}"/>
              </a:ext>
            </a:extLst>
          </p:cNvPr>
          <p:cNvSpPr txBox="1"/>
          <p:nvPr/>
        </p:nvSpPr>
        <p:spPr>
          <a:xfrm>
            <a:off x="626124" y="370489"/>
            <a:ext cx="5387813" cy="461665"/>
          </a:xfrm>
          <a:prstGeom prst="rect">
            <a:avLst/>
          </a:prstGeom>
          <a:noFill/>
        </p:spPr>
        <p:txBody>
          <a:bodyPr wrap="square" rtlCol="0">
            <a:spAutoFit/>
          </a:bodyPr>
          <a:lstStyle/>
          <a:p>
            <a:r>
              <a:rPr lang="en-US" sz="2400" b="1" u="sng">
                <a:latin typeface="Arial" panose="020B0604020202020204" pitchFamily="34" charset="0"/>
                <a:ea typeface="+mj-ea"/>
                <a:cs typeface="Arial" panose="020B0604020202020204" pitchFamily="34" charset="0"/>
              </a:rPr>
              <a:t>Capstone Project Overview -</a:t>
            </a:r>
            <a:endParaRPr lang="en-IN" sz="2400" b="1" u="sng">
              <a:latin typeface="Arial" panose="020B0604020202020204" pitchFamily="34" charset="0"/>
              <a:ea typeface="+mj-ea"/>
              <a:cs typeface="Arial" panose="020B0604020202020204" pitchFamily="34" charset="0"/>
            </a:endParaRPr>
          </a:p>
        </p:txBody>
      </p:sp>
      <p:sp>
        <p:nvSpPr>
          <p:cNvPr id="2" name="Rectangle 1">
            <a:extLst>
              <a:ext uri="{FF2B5EF4-FFF2-40B4-BE49-F238E27FC236}">
                <a16:creationId xmlns:a16="http://schemas.microsoft.com/office/drawing/2014/main" id="{DD276A7A-4214-071A-F64F-C948E58BD911}"/>
              </a:ext>
            </a:extLst>
          </p:cNvPr>
          <p:cNvSpPr/>
          <p:nvPr/>
        </p:nvSpPr>
        <p:spPr>
          <a:xfrm>
            <a:off x="626125" y="972239"/>
            <a:ext cx="10939749" cy="4913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rgbClr val="3A3932"/>
                </a:solidFill>
                <a:cs typeface="Arial" panose="020B0604020202020204" pitchFamily="34" charset="0"/>
              </a:rPr>
              <a:t>The project, named Credit Card Manager, is a collaborative effort aimed at creating a scalable, secure, and feature-rich platform for customer account, credit card, and transaction management. The name Credit Card Manager reflects the primary goal of the application: empowering users to seamlessly manage their credit cards, track transactions, and gain actionable insights into their spending habits. The platform is designed to address the challenges customers face in organizing and monitoring their financial activities, offering a centralized solution for convenience, transparency, and control.</a:t>
            </a:r>
          </a:p>
          <a:p>
            <a:endParaRPr lang="en-US" sz="1600">
              <a:solidFill>
                <a:srgbClr val="3A3932"/>
              </a:solidFill>
              <a:cs typeface="Arial" panose="020B0604020202020204" pitchFamily="34" charset="0"/>
            </a:endParaRPr>
          </a:p>
          <a:p>
            <a:r>
              <a:rPr lang="en-US" sz="1600">
                <a:solidFill>
                  <a:srgbClr val="3A3932"/>
                </a:solidFill>
                <a:cs typeface="Arial" panose="020B0604020202020204" pitchFamily="34" charset="0"/>
              </a:rPr>
              <a:t>This project integrates functionality across Backend, Frontend, DevOps, and Cloud domains to deliver a seamless user experience while maintaining high standards of performance, reliability, and security. The development has been divided into three teams, each responsible for distinct areas, ensuring focused execution and modular design.</a:t>
            </a:r>
          </a:p>
        </p:txBody>
      </p:sp>
      <p:cxnSp>
        <p:nvCxnSpPr>
          <p:cNvPr id="3" name="Straight Connector 2">
            <a:extLst>
              <a:ext uri="{FF2B5EF4-FFF2-40B4-BE49-F238E27FC236}">
                <a16:creationId xmlns:a16="http://schemas.microsoft.com/office/drawing/2014/main" id="{07FF9399-ABE4-248C-F315-578F0CFE9CAE}"/>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061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3299E-D7D5-3DDC-3185-1132B0B740C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BF76D31-6BE4-23A7-D2D9-B045D6671450}"/>
              </a:ext>
            </a:extLst>
          </p:cNvPr>
          <p:cNvSpPr txBox="1"/>
          <p:nvPr/>
        </p:nvSpPr>
        <p:spPr>
          <a:xfrm>
            <a:off x="283464" y="164934"/>
            <a:ext cx="8659368" cy="400110"/>
          </a:xfrm>
          <a:prstGeom prst="rect">
            <a:avLst/>
          </a:prstGeom>
          <a:noFill/>
        </p:spPr>
        <p:txBody>
          <a:bodyPr wrap="square" rtlCol="0">
            <a:spAutoFit/>
          </a:bodyPr>
          <a:lstStyle/>
          <a:p>
            <a:r>
              <a:rPr lang="en-US" sz="2000" b="1" u="sng">
                <a:effectLst>
                  <a:outerShdw blurRad="38100" dist="38100" dir="2700000" algn="tl">
                    <a:srgbClr val="000000">
                      <a:alpha val="43137"/>
                    </a:srgbClr>
                  </a:outerShdw>
                </a:effectLst>
                <a:latin typeface="+mj-lt"/>
              </a:rPr>
              <a:t>Challenges faced during solution design and Implementation</a:t>
            </a:r>
            <a:endParaRPr lang="en-IN" sz="2000" b="1" u="sng">
              <a:effectLst>
                <a:outerShdw blurRad="38100" dist="38100" dir="2700000" algn="tl">
                  <a:srgbClr val="000000">
                    <a:alpha val="43137"/>
                  </a:srgbClr>
                </a:outerShdw>
              </a:effectLst>
              <a:latin typeface="+mj-lt"/>
            </a:endParaRPr>
          </a:p>
        </p:txBody>
      </p:sp>
      <p:sp>
        <p:nvSpPr>
          <p:cNvPr id="2" name="Rectangle 1">
            <a:extLst>
              <a:ext uri="{FF2B5EF4-FFF2-40B4-BE49-F238E27FC236}">
                <a16:creationId xmlns:a16="http://schemas.microsoft.com/office/drawing/2014/main" id="{B400B977-B371-86C6-7579-039405D33386}"/>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22A77669-2417-9E86-40D1-559EB3583561}"/>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17A5121-9CA1-8025-A978-B9AD3637F291}"/>
              </a:ext>
            </a:extLst>
          </p:cNvPr>
          <p:cNvSpPr txBox="1"/>
          <p:nvPr/>
        </p:nvSpPr>
        <p:spPr>
          <a:xfrm>
            <a:off x="283464" y="849599"/>
            <a:ext cx="11155680" cy="5539978"/>
          </a:xfrm>
          <a:prstGeom prst="rect">
            <a:avLst/>
          </a:prstGeom>
          <a:noFill/>
        </p:spPr>
        <p:txBody>
          <a:bodyPr wrap="square" lIns="91440" tIns="45720" rIns="91440" bIns="45720" anchor="t">
            <a:spAutoFit/>
          </a:bodyPr>
          <a:lstStyle/>
          <a:p>
            <a:r>
              <a:rPr lang="en-IN" sz="1600" b="1" u="sng"/>
              <a:t>Challenges in Solution Design</a:t>
            </a:r>
          </a:p>
          <a:p>
            <a:endParaRPr lang="en-IN" sz="1600" b="1" u="sng"/>
          </a:p>
          <a:p>
            <a:pPr marL="285750" indent="-285750">
              <a:buFont typeface="Arial" panose="020B0604020202020204" pitchFamily="34" charset="0"/>
              <a:buChar char="•"/>
            </a:pPr>
            <a:r>
              <a:rPr lang="en-IN" sz="1600" b="1"/>
              <a:t>Requirement Ambiguity- </a:t>
            </a:r>
            <a:r>
              <a:rPr lang="en-US" sz="1600"/>
              <a:t>Some user stories and requirements were unclear or open to interpretation, making it hard to design an optimal solution.</a:t>
            </a:r>
          </a:p>
          <a:p>
            <a:pPr marL="285750" indent="-285750">
              <a:buFont typeface="Arial" panose="020B0604020202020204" pitchFamily="34" charset="0"/>
              <a:buChar char="•"/>
            </a:pPr>
            <a:endParaRPr lang="en-IN" sz="1600" b="1"/>
          </a:p>
          <a:p>
            <a:r>
              <a:rPr lang="en-IN" sz="1600" b="1" u="sng"/>
              <a:t>Challenges in Solution Implementation</a:t>
            </a:r>
          </a:p>
          <a:p>
            <a:endParaRPr lang="en-IN" sz="1600" b="1" u="sng"/>
          </a:p>
          <a:p>
            <a:pPr marL="285750" indent="-285750">
              <a:buFont typeface="Arial" panose="020B0604020202020204" pitchFamily="34" charset="0"/>
              <a:buChar char="•"/>
            </a:pPr>
            <a:r>
              <a:rPr lang="en-IN" sz="1600" b="1"/>
              <a:t>Data Handling and Syncing- </a:t>
            </a:r>
            <a:r>
              <a:rPr lang="en-US" sz="1600"/>
              <a:t>Managing state and data between the frontend and backend, especially for features like transaction listing, customer registration, and account settings.</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IN" sz="1600" b="1"/>
              <a:t>Device Compatibility-</a:t>
            </a:r>
            <a:r>
              <a:rPr lang="en-US" sz="1600"/>
              <a:t>Ensuring that the frontend worked across multiple browsers and devices, particularly given the use of Material UI components.</a:t>
            </a:r>
          </a:p>
          <a:p>
            <a:endParaRPr lang="en-US" sz="1600"/>
          </a:p>
          <a:p>
            <a:pPr marL="285750" indent="-285750">
              <a:buFont typeface="Arial" panose="020B0604020202020204" pitchFamily="34" charset="0"/>
              <a:buChar char="•"/>
            </a:pPr>
            <a:r>
              <a:rPr lang="en-IN" sz="1600" b="1"/>
              <a:t>Security and Data Privacy-</a:t>
            </a:r>
            <a:r>
              <a:rPr lang="en-US" sz="1600"/>
              <a:t>Ensuring that sensitive information (e.g., credit card data, CVV) was securely handled and stored.</a:t>
            </a:r>
          </a:p>
          <a:p>
            <a:endParaRPr lang="en-US" sz="1600"/>
          </a:p>
          <a:p>
            <a:pPr marL="285750" indent="-285750">
              <a:buFont typeface="Arial" panose="020B0604020202020204" pitchFamily="34" charset="0"/>
              <a:buChar char="•"/>
            </a:pPr>
            <a:r>
              <a:rPr lang="en-IN" sz="1600" b="1"/>
              <a:t>Team Coordination and Collaboration- </a:t>
            </a:r>
            <a:r>
              <a:rPr lang="en-US" sz="1600"/>
              <a:t>Ensuring smooth communication between frontend and backend team and then across the three teams.</a:t>
            </a:r>
          </a:p>
          <a:p>
            <a:pPr marL="285750" indent="-285750">
              <a:buFont typeface="Arial" panose="020B0604020202020204" pitchFamily="34" charset="0"/>
              <a:buChar char="•"/>
            </a:pPr>
            <a:endParaRPr lang="en-US" sz="1600">
              <a:cs typeface="Arial"/>
            </a:endParaRPr>
          </a:p>
          <a:p>
            <a:pPr marL="285750" indent="-285750">
              <a:buFont typeface="Arial,Sans-Serif" panose="020B0604020202020204" pitchFamily="34" charset="0"/>
              <a:buChar char="•"/>
            </a:pPr>
            <a:r>
              <a:rPr lang="en-US" b="1">
                <a:cs typeface="Arial"/>
              </a:rPr>
              <a:t>C</a:t>
            </a:r>
            <a:r>
              <a:rPr lang="en-US" sz="1600" b="1"/>
              <a:t>loud Accessibility issues-</a:t>
            </a:r>
            <a:r>
              <a:rPr lang="en-US" sz="1600"/>
              <a:t> Azure App Service and Azure DevOps not worked as expected.(No hosted parallelism has been purchased or granted. To request a free parallelism grant)</a:t>
            </a:r>
          </a:p>
          <a:p>
            <a:pPr marL="285750" indent="-285750">
              <a:buFont typeface="Arial" panose="020B0604020202020204" pitchFamily="34" charset="0"/>
              <a:buChar char="•"/>
            </a:pPr>
            <a:endParaRPr lang="en-US" sz="1600"/>
          </a:p>
        </p:txBody>
      </p:sp>
    </p:spTree>
    <p:extLst>
      <p:ext uri="{BB962C8B-B14F-4D97-AF65-F5344CB8AC3E}">
        <p14:creationId xmlns:p14="http://schemas.microsoft.com/office/powerpoint/2010/main" val="914102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78BB1-2144-285E-A714-9C15E74856D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0E055D4-E9BA-50EA-1CD9-C808A9C5C069}"/>
              </a:ext>
            </a:extLst>
          </p:cNvPr>
          <p:cNvSpPr txBox="1"/>
          <p:nvPr/>
        </p:nvSpPr>
        <p:spPr>
          <a:xfrm>
            <a:off x="283464" y="164934"/>
            <a:ext cx="8659368" cy="400110"/>
          </a:xfrm>
          <a:prstGeom prst="rect">
            <a:avLst/>
          </a:prstGeom>
          <a:noFill/>
        </p:spPr>
        <p:txBody>
          <a:bodyPr wrap="square" rtlCol="0">
            <a:spAutoFit/>
          </a:bodyPr>
          <a:lstStyle/>
          <a:p>
            <a:r>
              <a:rPr lang="en-US" sz="2000" b="1" u="sng">
                <a:effectLst>
                  <a:outerShdw blurRad="38100" dist="38100" dir="2700000" algn="tl">
                    <a:srgbClr val="000000">
                      <a:alpha val="43137"/>
                    </a:srgbClr>
                  </a:outerShdw>
                </a:effectLst>
                <a:latin typeface="+mj-lt"/>
              </a:rPr>
              <a:t>Individual Contribution</a:t>
            </a:r>
            <a:endParaRPr lang="en-IN" sz="2000" b="1" u="sng">
              <a:effectLst>
                <a:outerShdw blurRad="38100" dist="38100" dir="2700000" algn="tl">
                  <a:srgbClr val="000000">
                    <a:alpha val="43137"/>
                  </a:srgbClr>
                </a:outerShdw>
              </a:effectLst>
              <a:latin typeface="+mj-lt"/>
            </a:endParaRPr>
          </a:p>
        </p:txBody>
      </p:sp>
      <p:sp>
        <p:nvSpPr>
          <p:cNvPr id="2" name="Rectangle 1">
            <a:extLst>
              <a:ext uri="{FF2B5EF4-FFF2-40B4-BE49-F238E27FC236}">
                <a16:creationId xmlns:a16="http://schemas.microsoft.com/office/drawing/2014/main" id="{F2C4B9CD-C6B6-D564-C0AB-C103C5203E82}"/>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5FE024E6-14A9-F85A-01C3-A9BE9CAF7A53}"/>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D80289C-F086-26B4-4965-0C8CFE072BE9}"/>
              </a:ext>
            </a:extLst>
          </p:cNvPr>
          <p:cNvSpPr txBox="1"/>
          <p:nvPr/>
        </p:nvSpPr>
        <p:spPr>
          <a:xfrm>
            <a:off x="299355" y="755187"/>
            <a:ext cx="11326915" cy="6063198"/>
          </a:xfrm>
          <a:prstGeom prst="rect">
            <a:avLst/>
          </a:prstGeom>
          <a:noFill/>
        </p:spPr>
        <p:txBody>
          <a:bodyPr wrap="square" lIns="91440" tIns="45720" rIns="91440" bIns="45720" anchor="t">
            <a:spAutoFit/>
          </a:bodyPr>
          <a:lstStyle/>
          <a:p>
            <a:r>
              <a:rPr lang="en-US" sz="1600" b="1" err="1">
                <a:solidFill>
                  <a:schemeClr val="tx1"/>
                </a:solidFill>
              </a:rPr>
              <a:t>Nitinchandra</a:t>
            </a:r>
            <a:r>
              <a:rPr lang="en-US" sz="1600" b="1">
                <a:solidFill>
                  <a:schemeClr val="tx1"/>
                </a:solidFill>
              </a:rPr>
              <a:t> </a:t>
            </a:r>
            <a:r>
              <a:rPr lang="en-US" sz="1600" b="1" err="1">
                <a:solidFill>
                  <a:schemeClr val="tx1"/>
                </a:solidFill>
              </a:rPr>
              <a:t>Sp</a:t>
            </a:r>
            <a:endParaRPr lang="en-US" sz="1600" b="1">
              <a:solidFill>
                <a:schemeClr val="tx1"/>
              </a:solidFill>
            </a:endParaRPr>
          </a:p>
          <a:p>
            <a:pPr marL="285750" indent="-285750">
              <a:buFont typeface="Arial" panose="020B0604020202020204" pitchFamily="34" charset="0"/>
              <a:buChar char="•"/>
            </a:pPr>
            <a:r>
              <a:rPr lang="en-US" sz="1600" b="0" i="0" u="none" strike="noStrike">
                <a:solidFill>
                  <a:srgbClr val="000000"/>
                </a:solidFill>
                <a:effectLst/>
                <a:latin typeface="Aptos Narrow" panose="020B0004020202020204" pitchFamily="34" charset="0"/>
              </a:rPr>
              <a:t>Register as customer valid case</a:t>
            </a:r>
          </a:p>
          <a:p>
            <a:pPr marL="285750" indent="-285750">
              <a:buFont typeface="Arial" panose="020B0604020202020204" pitchFamily="34" charset="0"/>
              <a:buChar char="•"/>
            </a:pPr>
            <a:r>
              <a:rPr lang="en-US" sz="1600">
                <a:solidFill>
                  <a:srgbClr val="000000"/>
                </a:solidFill>
                <a:latin typeface="Aptos Narrow" panose="020B0004020202020204" pitchFamily="34" charset="0"/>
              </a:rPr>
              <a:t>Contract Documentation(REST APIs)</a:t>
            </a:r>
          </a:p>
          <a:p>
            <a:endParaRPr lang="en-US" sz="1600">
              <a:solidFill>
                <a:schemeClr val="tx1"/>
              </a:solidFill>
            </a:endParaRPr>
          </a:p>
          <a:p>
            <a:r>
              <a:rPr lang="en-US" sz="1600" b="1">
                <a:solidFill>
                  <a:schemeClr val="tx1"/>
                </a:solidFill>
              </a:rPr>
              <a:t>Vijaya Jimmidi</a:t>
            </a:r>
          </a:p>
          <a:p>
            <a:pPr marL="285750" indent="-285750">
              <a:buFont typeface="Arial" panose="020B0604020202020204" pitchFamily="34" charset="0"/>
              <a:buChar char="•"/>
            </a:pPr>
            <a:r>
              <a:rPr lang="en-US" sz="1600" b="0" i="0" u="none" strike="noStrike">
                <a:solidFill>
                  <a:srgbClr val="000000"/>
                </a:solidFill>
                <a:effectLst/>
                <a:latin typeface="Aptos Narrow" panose="020B0004020202020204" pitchFamily="34" charset="0"/>
              </a:rPr>
              <a:t>Register as customer invalid case </a:t>
            </a:r>
          </a:p>
          <a:p>
            <a:pPr marL="285750" indent="-285750">
              <a:buFont typeface="Arial" panose="020B0604020202020204" pitchFamily="34" charset="0"/>
              <a:buChar char="•"/>
            </a:pPr>
            <a:r>
              <a:rPr lang="en-US" sz="1600">
                <a:solidFill>
                  <a:srgbClr val="000000"/>
                </a:solidFill>
                <a:latin typeface="Aptos Narrow" panose="020B0004020202020204" pitchFamily="34" charset="0"/>
              </a:rPr>
              <a:t>List the transaction based on description spent </a:t>
            </a:r>
          </a:p>
          <a:p>
            <a:endParaRPr lang="en-US" sz="1600">
              <a:solidFill>
                <a:srgbClr val="000000"/>
              </a:solidFill>
              <a:latin typeface="Aptos Narrow" panose="020B0004020202020204" pitchFamily="34" charset="0"/>
            </a:endParaRPr>
          </a:p>
          <a:p>
            <a:r>
              <a:rPr lang="en-US" sz="1600" b="1">
                <a:solidFill>
                  <a:schemeClr val="tx1"/>
                </a:solidFill>
              </a:rPr>
              <a:t>Atul Pahlazani</a:t>
            </a:r>
          </a:p>
          <a:p>
            <a:pPr marL="285750" indent="-285750">
              <a:buFont typeface="Arial" panose="020B0604020202020204" pitchFamily="34" charset="0"/>
              <a:buChar char="•"/>
            </a:pPr>
            <a:r>
              <a:rPr lang="en-US" sz="1600"/>
              <a:t>Customer Registration</a:t>
            </a:r>
          </a:p>
          <a:p>
            <a:pPr marL="285750" indent="-285750">
              <a:buFont typeface="Arial" panose="020B0604020202020204" pitchFamily="34" charset="0"/>
              <a:buChar char="•"/>
            </a:pPr>
            <a:r>
              <a:rPr lang="en-US" sz="1600" b="0" i="0" u="none" strike="noStrike">
                <a:solidFill>
                  <a:srgbClr val="000000"/>
                </a:solidFill>
                <a:effectLst/>
                <a:latin typeface="Aptos Narrow" panose="020B0004020202020204" pitchFamily="34" charset="0"/>
              </a:rPr>
              <a:t>View the list of credit cards </a:t>
            </a:r>
          </a:p>
          <a:p>
            <a:pPr marL="285750" indent="-285750">
              <a:buFont typeface="Arial" panose="020B0604020202020204" pitchFamily="34" charset="0"/>
              <a:buChar char="•"/>
            </a:pPr>
            <a:r>
              <a:rPr lang="en-US" sz="1600">
                <a:solidFill>
                  <a:srgbClr val="000000"/>
                </a:solidFill>
                <a:latin typeface="Aptos Narrow" panose="020B0004020202020204" pitchFamily="34" charset="0"/>
              </a:rPr>
              <a:t>Add Credit Cards*</a:t>
            </a:r>
            <a:endParaRPr lang="en-US" sz="1600" b="0" i="0" u="none" strike="noStrike">
              <a:solidFill>
                <a:srgbClr val="000000"/>
              </a:solidFill>
              <a:effectLst/>
              <a:latin typeface="Aptos Narrow" panose="020B0004020202020204" pitchFamily="34" charset="0"/>
            </a:endParaRPr>
          </a:p>
          <a:p>
            <a:pPr marL="285750" indent="-285750">
              <a:buFont typeface="Arial" panose="020B0604020202020204" pitchFamily="34" charset="0"/>
              <a:buChar char="•"/>
            </a:pPr>
            <a:r>
              <a:rPr lang="en-US" sz="1600">
                <a:solidFill>
                  <a:srgbClr val="000000"/>
                </a:solidFill>
                <a:latin typeface="Aptos Narrow" panose="020B0004020202020204" pitchFamily="34" charset="0"/>
              </a:rPr>
              <a:t>Customer Login*</a:t>
            </a:r>
          </a:p>
          <a:p>
            <a:endParaRPr lang="en-US" sz="1600" b="0" i="0" u="none" strike="noStrike">
              <a:solidFill>
                <a:srgbClr val="000000"/>
              </a:solidFill>
              <a:effectLst/>
              <a:latin typeface="Aptos Narrow" panose="020B0004020202020204" pitchFamily="34" charset="0"/>
            </a:endParaRPr>
          </a:p>
          <a:p>
            <a:r>
              <a:rPr lang="en-US" sz="1600" b="1">
                <a:solidFill>
                  <a:schemeClr val="tx1"/>
                </a:solidFill>
              </a:rPr>
              <a:t>Diwya Sinha</a:t>
            </a:r>
          </a:p>
          <a:p>
            <a:pPr marL="285750" indent="-285750">
              <a:buFont typeface="Arial" panose="020B0604020202020204" pitchFamily="34" charset="0"/>
              <a:buChar char="•"/>
            </a:pPr>
            <a:r>
              <a:rPr lang="en-US" sz="1600" b="0" i="0" u="none" strike="noStrike">
                <a:solidFill>
                  <a:srgbClr val="000000"/>
                </a:solidFill>
                <a:effectLst/>
                <a:latin typeface="Aptos Narrow" panose="020B0004020202020204" pitchFamily="34" charset="0"/>
              </a:rPr>
              <a:t>Customize account settings/Edit account settings</a:t>
            </a:r>
          </a:p>
          <a:p>
            <a:pPr marL="285750" indent="-285750">
              <a:buFont typeface="Arial,Sans-Serif" panose="020B0604020202020204" pitchFamily="34" charset="0"/>
              <a:buChar char="•"/>
            </a:pPr>
            <a:r>
              <a:rPr lang="en-US" err="1">
                <a:solidFill>
                  <a:srgbClr val="000000"/>
                </a:solidFill>
                <a:latin typeface="Aptos Narrow"/>
              </a:rPr>
              <a:t>Dockerization</a:t>
            </a:r>
          </a:p>
          <a:p>
            <a:pPr marL="285750" indent="-285750">
              <a:buFont typeface="Arial" panose="020B0604020202020204" pitchFamily="34" charset="0"/>
              <a:buChar char="•"/>
            </a:pPr>
            <a:r>
              <a:rPr lang="en-US" sz="1600">
                <a:solidFill>
                  <a:srgbClr val="000000"/>
                </a:solidFill>
                <a:latin typeface="Aptos Narrow"/>
              </a:rPr>
              <a:t>Documentation/PPT</a:t>
            </a:r>
            <a:endParaRPr lang="en-US" sz="1600" b="0" i="0" u="none" strike="noStrike">
              <a:solidFill>
                <a:srgbClr val="000000"/>
              </a:solidFill>
              <a:effectLst/>
              <a:latin typeface="Aptos Narrow"/>
            </a:endParaRPr>
          </a:p>
          <a:p>
            <a:endParaRPr lang="en-US" sz="1600" b="1">
              <a:solidFill>
                <a:schemeClr val="tx1"/>
              </a:solidFill>
            </a:endParaRPr>
          </a:p>
          <a:p>
            <a:r>
              <a:rPr lang="en-US" sz="1600" b="1">
                <a:solidFill>
                  <a:schemeClr val="tx1"/>
                </a:solidFill>
              </a:rPr>
              <a:t>Venkatarami Reddy Challa</a:t>
            </a:r>
          </a:p>
          <a:p>
            <a:pPr marL="285750" indent="-285750">
              <a:buFont typeface="Arial" panose="020B0604020202020204" pitchFamily="34" charset="0"/>
              <a:buChar char="•"/>
            </a:pPr>
            <a:r>
              <a:rPr lang="en-US" sz="1600" b="0" i="0" u="none" strike="noStrike">
                <a:solidFill>
                  <a:srgbClr val="000000"/>
                </a:solidFill>
                <a:effectLst/>
                <a:latin typeface="Aptos Narrow" panose="020B0004020202020204" pitchFamily="34" charset="0"/>
              </a:rPr>
              <a:t>Customer registration - email validation </a:t>
            </a:r>
          </a:p>
          <a:p>
            <a:pPr marL="285750" indent="-285750">
              <a:buFont typeface="Arial" panose="020B0604020202020204" pitchFamily="34" charset="0"/>
              <a:buChar char="•"/>
            </a:pPr>
            <a:r>
              <a:rPr lang="en-US" sz="1600">
                <a:solidFill>
                  <a:srgbClr val="000000"/>
                </a:solidFill>
                <a:latin typeface="Aptos Narrow" panose="020B0004020202020204" pitchFamily="34" charset="0"/>
              </a:rPr>
              <a:t>Cloud Setup and hosting</a:t>
            </a:r>
          </a:p>
          <a:p>
            <a:pPr marL="285750" indent="-285750">
              <a:buFont typeface="Arial" panose="020B0604020202020204" pitchFamily="34" charset="0"/>
              <a:buChar char="•"/>
            </a:pPr>
            <a:r>
              <a:rPr lang="en-US" sz="1600">
                <a:solidFill>
                  <a:srgbClr val="000000"/>
                </a:solidFill>
                <a:latin typeface="Aptos Narrow" panose="020B0004020202020204" pitchFamily="34" charset="0"/>
              </a:rPr>
              <a:t>Pipeline Configuration</a:t>
            </a:r>
          </a:p>
          <a:p>
            <a:pPr marL="285750" indent="-285750">
              <a:buFont typeface="Arial" panose="020B0604020202020204" pitchFamily="34" charset="0"/>
              <a:buChar char="•"/>
            </a:pPr>
            <a:endParaRPr lang="en-IN" b="1"/>
          </a:p>
        </p:txBody>
      </p:sp>
    </p:spTree>
    <p:extLst>
      <p:ext uri="{BB962C8B-B14F-4D97-AF65-F5344CB8AC3E}">
        <p14:creationId xmlns:p14="http://schemas.microsoft.com/office/powerpoint/2010/main" val="2401001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43D0F-1F9D-A380-5B98-3C58FD66240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1A4A571-BA09-D551-578D-D279DDDCDA1A}"/>
              </a:ext>
            </a:extLst>
          </p:cNvPr>
          <p:cNvSpPr txBox="1"/>
          <p:nvPr/>
        </p:nvSpPr>
        <p:spPr>
          <a:xfrm>
            <a:off x="283464" y="164934"/>
            <a:ext cx="8659368" cy="400110"/>
          </a:xfrm>
          <a:prstGeom prst="rect">
            <a:avLst/>
          </a:prstGeom>
          <a:noFill/>
        </p:spPr>
        <p:txBody>
          <a:bodyPr wrap="square" rtlCol="0">
            <a:spAutoFit/>
          </a:bodyPr>
          <a:lstStyle/>
          <a:p>
            <a:r>
              <a:rPr lang="en-US" sz="2000" b="1" u="sng">
                <a:effectLst>
                  <a:outerShdw blurRad="38100" dist="38100" dir="2700000" algn="tl">
                    <a:srgbClr val="000000">
                      <a:alpha val="43137"/>
                    </a:srgbClr>
                  </a:outerShdw>
                </a:effectLst>
                <a:latin typeface="+mj-lt"/>
              </a:rPr>
              <a:t>Learning and Experience</a:t>
            </a:r>
            <a:endParaRPr lang="en-IN" sz="2000" b="1" u="sng">
              <a:effectLst>
                <a:outerShdw blurRad="38100" dist="38100" dir="2700000" algn="tl">
                  <a:srgbClr val="000000">
                    <a:alpha val="43137"/>
                  </a:srgbClr>
                </a:outerShdw>
              </a:effectLst>
              <a:latin typeface="+mj-lt"/>
            </a:endParaRPr>
          </a:p>
        </p:txBody>
      </p:sp>
      <p:sp>
        <p:nvSpPr>
          <p:cNvPr id="2" name="Rectangle 1">
            <a:extLst>
              <a:ext uri="{FF2B5EF4-FFF2-40B4-BE49-F238E27FC236}">
                <a16:creationId xmlns:a16="http://schemas.microsoft.com/office/drawing/2014/main" id="{681FE5EA-4089-343D-1B4E-9B6F8060E5B9}"/>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878DCD3D-3009-44CD-A450-CAC370B5BDDD}"/>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DBC4913-02B7-49D5-8252-595D40A15E69}"/>
              </a:ext>
            </a:extLst>
          </p:cNvPr>
          <p:cNvSpPr txBox="1"/>
          <p:nvPr/>
        </p:nvSpPr>
        <p:spPr>
          <a:xfrm>
            <a:off x="518160" y="895319"/>
            <a:ext cx="11155680" cy="3785652"/>
          </a:xfrm>
          <a:prstGeom prst="rect">
            <a:avLst/>
          </a:prstGeom>
          <a:noFill/>
        </p:spPr>
        <p:txBody>
          <a:bodyPr wrap="square" lIns="91440" tIns="45720" rIns="91440" bIns="45720" anchor="t">
            <a:spAutoFit/>
          </a:bodyPr>
          <a:lstStyle/>
          <a:p>
            <a:r>
              <a:rPr lang="en-US" sz="1600"/>
              <a:t>The project provided a valuable experience in both technical skills and teamwork. On the technical side, it helped refine expertise in frontend development, backend API design, database optimization, and cloud deployment. On the soft skills side, it enhanced the abilities to collaborate effectively within a cross-functional team and communicate clearly to solve challenges as they arose. The entire process has significantly improved individual ability to design, implement, and deploy full-stack applications.</a:t>
            </a:r>
          </a:p>
          <a:p>
            <a:endParaRPr lang="en-US" sz="1600" b="1"/>
          </a:p>
          <a:p>
            <a:pPr marL="285750" indent="-285750">
              <a:buFont typeface="Arial" panose="020B0604020202020204" pitchFamily="34" charset="0"/>
              <a:buChar char="•"/>
            </a:pPr>
            <a:r>
              <a:rPr lang="en-US" sz="1600" b="1"/>
              <a:t>Frontend</a:t>
            </a:r>
            <a:r>
              <a:rPr lang="en-US" sz="1600"/>
              <a:t>- Gained expertise in React and Material UI, focusing on building responsive, user-friendly interfaces. Improved skills in form handling, validation, and state management using React hooks and Context API.</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b="1"/>
              <a:t>Backend-</a:t>
            </a:r>
            <a:r>
              <a:rPr lang="en-US" sz="1600"/>
              <a:t> Learned to design RESTful APIs, implement JWT authentication, and handle database operations with MongoDB. Gained insights into server-side validation and data consistency.</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IN" sz="1600" b="1"/>
              <a:t>DevOps and Cloud Infrastructure- </a:t>
            </a:r>
            <a:r>
              <a:rPr lang="en-US" sz="1600"/>
              <a:t>Gained hands-on experience with CI/CD pipeline setup using GitHub Actions, Docker for containerization, and cloud services like Azure Virtual Machine, Azure app service, Azure DevOps.</a:t>
            </a:r>
            <a:endParaRPr lang="en-IN" sz="1600"/>
          </a:p>
          <a:p>
            <a:pPr marL="285750" indent="-285750">
              <a:buFont typeface="Arial" panose="020B0604020202020204" pitchFamily="34" charset="0"/>
              <a:buChar char="•"/>
            </a:pPr>
            <a:endParaRPr lang="en-IN" sz="1600"/>
          </a:p>
        </p:txBody>
      </p:sp>
    </p:spTree>
    <p:extLst>
      <p:ext uri="{BB962C8B-B14F-4D97-AF65-F5344CB8AC3E}">
        <p14:creationId xmlns:p14="http://schemas.microsoft.com/office/powerpoint/2010/main" val="1805834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275F2-44F8-3A1D-02C9-B7B5900A076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650716B-72C3-0E6B-0874-F5FE69857D39}"/>
              </a:ext>
            </a:extLst>
          </p:cNvPr>
          <p:cNvSpPr txBox="1"/>
          <p:nvPr/>
        </p:nvSpPr>
        <p:spPr>
          <a:xfrm>
            <a:off x="283464" y="164934"/>
            <a:ext cx="8659368" cy="400110"/>
          </a:xfrm>
          <a:prstGeom prst="rect">
            <a:avLst/>
          </a:prstGeom>
          <a:noFill/>
        </p:spPr>
        <p:txBody>
          <a:bodyPr wrap="square" rtlCol="0">
            <a:spAutoFit/>
          </a:bodyPr>
          <a:lstStyle/>
          <a:p>
            <a:r>
              <a:rPr lang="en-US" sz="2000" b="1" u="sng">
                <a:effectLst>
                  <a:outerShdw blurRad="38100" dist="38100" dir="2700000" algn="tl">
                    <a:srgbClr val="000000">
                      <a:alpha val="43137"/>
                    </a:srgbClr>
                  </a:outerShdw>
                </a:effectLst>
                <a:latin typeface="+mj-lt"/>
              </a:rPr>
              <a:t>Future Scope</a:t>
            </a:r>
            <a:endParaRPr lang="en-IN" sz="2000" b="1" u="sng">
              <a:effectLst>
                <a:outerShdw blurRad="38100" dist="38100" dir="2700000" algn="tl">
                  <a:srgbClr val="000000">
                    <a:alpha val="43137"/>
                  </a:srgbClr>
                </a:outerShdw>
              </a:effectLst>
              <a:latin typeface="+mj-lt"/>
            </a:endParaRPr>
          </a:p>
        </p:txBody>
      </p:sp>
      <p:sp>
        <p:nvSpPr>
          <p:cNvPr id="2" name="Rectangle 1">
            <a:extLst>
              <a:ext uri="{FF2B5EF4-FFF2-40B4-BE49-F238E27FC236}">
                <a16:creationId xmlns:a16="http://schemas.microsoft.com/office/drawing/2014/main" id="{705C5A6D-7BB3-E134-4844-4FC65C587998}"/>
              </a:ext>
            </a:extLst>
          </p:cNvPr>
          <p:cNvSpPr/>
          <p:nvPr/>
        </p:nvSpPr>
        <p:spPr>
          <a:xfrm>
            <a:off x="431800" y="895319"/>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817BEEE3-0703-76A2-7699-E9C283186E0B}"/>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1D3FC5-94BB-45A4-1A50-5B5699856A3E}"/>
              </a:ext>
            </a:extLst>
          </p:cNvPr>
          <p:cNvSpPr txBox="1"/>
          <p:nvPr/>
        </p:nvSpPr>
        <p:spPr>
          <a:xfrm>
            <a:off x="431800" y="819843"/>
            <a:ext cx="11155680" cy="2308324"/>
          </a:xfrm>
          <a:prstGeom prst="rect">
            <a:avLst/>
          </a:prstGeom>
          <a:noFill/>
        </p:spPr>
        <p:txBody>
          <a:bodyPr wrap="square" lIns="91440" tIns="45720" rIns="91440" bIns="45720" anchor="t">
            <a:spAutoFit/>
          </a:bodyPr>
          <a:lstStyle/>
          <a:p>
            <a:endParaRPr lang="en-US" sz="1600">
              <a:cs typeface="Arial"/>
            </a:endParaRPr>
          </a:p>
          <a:p>
            <a:r>
              <a:rPr lang="en-US" sz="1600"/>
              <a:t>This Current project provides ample opportunity to scale the application for better functionality, security, and user experience while addressing evolving user needs. Some of the options which we can consider for future enhancement:-</a:t>
            </a:r>
            <a:endParaRPr lang="en-IN" sz="1600">
              <a:cs typeface="Arial"/>
            </a:endParaRPr>
          </a:p>
          <a:p>
            <a:endParaRPr lang="en-IN" sz="1600"/>
          </a:p>
          <a:p>
            <a:pPr marL="285750" indent="-285750">
              <a:buFont typeface="Arial,Sans-Serif"/>
              <a:buChar char="•"/>
            </a:pPr>
            <a:r>
              <a:rPr lang="en-IN" sz="1600"/>
              <a:t>Building a personalized dashboard with spending insights and graphs.</a:t>
            </a:r>
            <a:endParaRPr lang="en-US" sz="1600"/>
          </a:p>
          <a:p>
            <a:pPr marL="285750" indent="-285750">
              <a:buFont typeface="Arial,Sans-Serif"/>
              <a:buChar char="•"/>
            </a:pPr>
            <a:r>
              <a:rPr lang="en-IN" sz="1600"/>
              <a:t>Enhancing the transaction features by adding filters for transactions based on date, amount, and categories.</a:t>
            </a:r>
            <a:endParaRPr lang="en-US" sz="1600"/>
          </a:p>
          <a:p>
            <a:pPr marL="285750" indent="-285750">
              <a:buFont typeface="Arial,Sans-Serif"/>
              <a:buChar char="•"/>
            </a:pPr>
            <a:r>
              <a:rPr lang="en-IN" sz="1600"/>
              <a:t>Enabling email/SMS notifications for specific transaction activities or threshold spending limits.</a:t>
            </a:r>
            <a:endParaRPr lang="en-US" sz="1600"/>
          </a:p>
          <a:p>
            <a:pPr marL="285750" indent="-285750">
              <a:buFont typeface="Arial,Sans-Serif"/>
              <a:buChar char="•"/>
            </a:pPr>
            <a:r>
              <a:rPr lang="en-IN" sz="1600"/>
              <a:t>Enabling Advanced Customization by allowing users to set themes (dark/light mode, custom colours).</a:t>
            </a:r>
          </a:p>
          <a:p>
            <a:endParaRPr lang="en-IN" sz="1600"/>
          </a:p>
        </p:txBody>
      </p:sp>
    </p:spTree>
    <p:extLst>
      <p:ext uri="{BB962C8B-B14F-4D97-AF65-F5344CB8AC3E}">
        <p14:creationId xmlns:p14="http://schemas.microsoft.com/office/powerpoint/2010/main" val="1599058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535531"/>
          </a:xfrm>
        </p:spPr>
        <p:txBody>
          <a:bodyPr/>
          <a:lstStyle/>
          <a:p>
            <a:pPr algn="ctr"/>
            <a:r>
              <a:rPr lang="en-US" sz="3200">
                <a:latin typeface="Bogle" panose="020B0503020203060203" pitchFamily="34" charset="0"/>
              </a:rPr>
              <a:t>Thank You</a:t>
            </a:r>
          </a:p>
        </p:txBody>
      </p:sp>
    </p:spTree>
    <p:extLst>
      <p:ext uri="{BB962C8B-B14F-4D97-AF65-F5344CB8AC3E}">
        <p14:creationId xmlns:p14="http://schemas.microsoft.com/office/powerpoint/2010/main" val="3805975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64EE7B-AEEC-0195-66FA-A094699550BC}"/>
              </a:ext>
            </a:extLst>
          </p:cNvPr>
          <p:cNvSpPr>
            <a:spLocks noGrp="1"/>
          </p:cNvSpPr>
          <p:nvPr>
            <p:ph type="body" sz="quarter" idx="13"/>
          </p:nvPr>
        </p:nvSpPr>
        <p:spPr>
          <a:xfrm>
            <a:off x="6193790" y="1905134"/>
            <a:ext cx="5530038" cy="4345805"/>
          </a:xfrm>
        </p:spPr>
        <p:txBody>
          <a:bodyPr vert="horz" lIns="91440" tIns="45720" rIns="91440" bIns="45720" rtlCol="0" anchor="t">
            <a:spAutoFit/>
          </a:bodyPr>
          <a:lstStyle/>
          <a:p>
            <a:pPr marL="0" indent="0">
              <a:buNone/>
            </a:pPr>
            <a:r>
              <a:rPr lang="en-US" b="1"/>
              <a:t>2. Credit Card Operations</a:t>
            </a:r>
            <a:endParaRPr lang="en-US"/>
          </a:p>
          <a:p>
            <a:pPr>
              <a:buFont typeface="Wingdings" pitchFamily="2" charset="2"/>
              <a:buChar char="Ø"/>
            </a:pPr>
            <a:r>
              <a:rPr lang="en-US"/>
              <a:t>Add, view, enable/disable, and delete credit cards.</a:t>
            </a:r>
          </a:p>
          <a:p>
            <a:pPr>
              <a:buFont typeface="Wingdings" pitchFamily="2" charset="2"/>
              <a:buChar char="Ø"/>
            </a:pPr>
            <a:r>
              <a:rPr lang="en-US"/>
              <a:t>Ensure data integrity and operational flexibility.</a:t>
            </a:r>
          </a:p>
          <a:p>
            <a:pPr marL="0" indent="0">
              <a:buNone/>
            </a:pPr>
            <a:endParaRPr lang="en-US"/>
          </a:p>
          <a:p>
            <a:pPr marL="0" indent="0">
              <a:buNone/>
            </a:pPr>
            <a:r>
              <a:rPr lang="en-US" b="1"/>
              <a:t>4. Frontend Design</a:t>
            </a:r>
          </a:p>
          <a:p>
            <a:pPr>
              <a:buFont typeface="Wingdings" pitchFamily="2" charset="2"/>
              <a:buChar char="Ø"/>
            </a:pPr>
            <a:r>
              <a:rPr lang="en-US"/>
              <a:t>Responsive, intuitive UI for mobile, tablet, and desktop.</a:t>
            </a:r>
          </a:p>
          <a:p>
            <a:pPr>
              <a:buFont typeface="Wingdings" pitchFamily="2" charset="2"/>
              <a:buChar char="Ø"/>
            </a:pPr>
            <a:r>
              <a:rPr lang="en-US"/>
              <a:t>Focus on smooth and consistent user experience.</a:t>
            </a:r>
          </a:p>
          <a:p>
            <a:pPr marL="0" indent="0">
              <a:buNone/>
            </a:pPr>
            <a:endParaRPr lang="en-US"/>
          </a:p>
          <a:p>
            <a:pPr marL="0" indent="0">
              <a:buNone/>
            </a:pPr>
            <a:r>
              <a:rPr lang="en-US" b="1">
                <a:latin typeface="Arial"/>
                <a:cs typeface="Arial"/>
              </a:rPr>
              <a:t>6. Cloud Infrastructure</a:t>
            </a:r>
          </a:p>
          <a:p>
            <a:pPr>
              <a:buFont typeface="Wingdings" pitchFamily="2" charset="2"/>
              <a:buChar char="Ø"/>
            </a:pPr>
            <a:r>
              <a:rPr lang="en-US"/>
              <a:t>Leverage cloud services for hosting and infrastructure scalability to handle high user demands securely and reliably.</a:t>
            </a:r>
          </a:p>
          <a:p>
            <a:pPr>
              <a:buFont typeface="Wingdings" pitchFamily="2" charset="2"/>
              <a:buChar char="Ø"/>
            </a:pPr>
            <a:r>
              <a:rPr lang="en-US"/>
              <a:t>Use of CDN and cloud-based infrastructure for reliability.</a:t>
            </a:r>
          </a:p>
          <a:p>
            <a:pPr>
              <a:buFont typeface="Wingdings" pitchFamily="2" charset="2"/>
              <a:buChar char="Ø"/>
            </a:pPr>
            <a:endParaRPr lang="en-US"/>
          </a:p>
          <a:p>
            <a:pPr>
              <a:buFont typeface="Wingdings" pitchFamily="2" charset="2"/>
              <a:buChar char="Ø"/>
            </a:pPr>
            <a:endParaRPr lang="en-US"/>
          </a:p>
        </p:txBody>
      </p:sp>
      <p:sp>
        <p:nvSpPr>
          <p:cNvPr id="3" name="Text Placeholder 2">
            <a:extLst>
              <a:ext uri="{FF2B5EF4-FFF2-40B4-BE49-F238E27FC236}">
                <a16:creationId xmlns:a16="http://schemas.microsoft.com/office/drawing/2014/main" id="{E64AFAC8-BD34-EBF6-0517-42650C930544}"/>
              </a:ext>
            </a:extLst>
          </p:cNvPr>
          <p:cNvSpPr>
            <a:spLocks noGrp="1"/>
          </p:cNvSpPr>
          <p:nvPr>
            <p:ph type="body" sz="quarter" idx="19"/>
          </p:nvPr>
        </p:nvSpPr>
        <p:spPr>
          <a:xfrm>
            <a:off x="465861" y="1905134"/>
            <a:ext cx="5592802" cy="3832844"/>
          </a:xfrm>
        </p:spPr>
        <p:txBody>
          <a:bodyPr vert="horz" lIns="91440" tIns="45720" rIns="91440" bIns="45720" rtlCol="0" anchor="t">
            <a:spAutoFit/>
          </a:bodyPr>
          <a:lstStyle/>
          <a:p>
            <a:pPr marL="0" indent="0">
              <a:buNone/>
            </a:pPr>
            <a:r>
              <a:rPr lang="en-US" b="1"/>
              <a:t>1. Customer Registration and Management</a:t>
            </a:r>
          </a:p>
          <a:p>
            <a:pPr lvl="1">
              <a:buFont typeface="Wingdings" pitchFamily="2" charset="2"/>
              <a:buChar char="Ø"/>
            </a:pPr>
            <a:r>
              <a:rPr lang="en-US"/>
              <a:t>User registration and account customization.</a:t>
            </a:r>
          </a:p>
          <a:p>
            <a:pPr lvl="1">
              <a:buFont typeface="Wingdings" pitchFamily="2" charset="2"/>
              <a:buChar char="Ø"/>
            </a:pPr>
            <a:r>
              <a:rPr lang="en-US"/>
              <a:t>Secure login for accessing financial data.</a:t>
            </a:r>
          </a:p>
          <a:p>
            <a:pPr marL="457200" lvl="1" indent="0">
              <a:buNone/>
            </a:pPr>
            <a:endParaRPr lang="en-US"/>
          </a:p>
          <a:p>
            <a:pPr marL="0" indent="0">
              <a:buNone/>
            </a:pPr>
            <a:r>
              <a:rPr lang="en-US" b="1"/>
              <a:t>3. Backend and API Development</a:t>
            </a:r>
            <a:endParaRPr lang="en-US"/>
          </a:p>
          <a:p>
            <a:pPr lvl="1">
              <a:buFont typeface="Wingdings" pitchFamily="2" charset="2"/>
              <a:buChar char="Ø"/>
            </a:pPr>
            <a:r>
              <a:rPr lang="en-US"/>
              <a:t>Robust backend for business logic and validations.</a:t>
            </a:r>
          </a:p>
          <a:p>
            <a:pPr lvl="1">
              <a:buFont typeface="Wingdings" pitchFamily="2" charset="2"/>
              <a:buChar char="Ø"/>
            </a:pPr>
            <a:r>
              <a:rPr lang="en-US"/>
              <a:t>Seamless interaction with the database.</a:t>
            </a:r>
          </a:p>
          <a:p>
            <a:pPr marL="457200" lvl="1" indent="0">
              <a:buNone/>
            </a:pPr>
            <a:endParaRPr lang="en-US"/>
          </a:p>
          <a:p>
            <a:pPr marL="0" indent="0">
              <a:buNone/>
            </a:pPr>
            <a:r>
              <a:rPr lang="en-US" b="1">
                <a:latin typeface="Arial"/>
                <a:cs typeface="Arial"/>
              </a:rPr>
              <a:t>5. DevOps</a:t>
            </a:r>
            <a:endParaRPr lang="en-US"/>
          </a:p>
          <a:p>
            <a:pPr lvl="1">
              <a:buFont typeface="Wingdings" pitchFamily="2" charset="2"/>
              <a:buChar char="Ø"/>
            </a:pPr>
            <a:r>
              <a:rPr lang="en-US">
                <a:latin typeface="Arial"/>
                <a:cs typeface="Arial"/>
              </a:rPr>
              <a:t>Continuous Integration/Continuous -</a:t>
            </a:r>
            <a:endParaRPr lang="en-US"/>
          </a:p>
          <a:p>
            <a:pPr marL="457200" lvl="1" indent="0">
              <a:buNone/>
            </a:pPr>
            <a:r>
              <a:rPr lang="en-US"/>
              <a:t>      Deployment (CI/CD).</a:t>
            </a:r>
          </a:p>
          <a:p>
            <a:pPr lvl="1">
              <a:buFont typeface="Wingdings" pitchFamily="2" charset="2"/>
              <a:buChar char="Ø"/>
            </a:pPr>
            <a:r>
              <a:rPr lang="en-US"/>
              <a:t>Automated quality checks and containerized </a:t>
            </a:r>
          </a:p>
          <a:p>
            <a:pPr marL="457200" lvl="1" indent="0">
              <a:buNone/>
            </a:pPr>
            <a:r>
              <a:rPr lang="en-US"/>
              <a:t>     deployments.</a:t>
            </a:r>
          </a:p>
          <a:p>
            <a:endParaRPr lang="en-US"/>
          </a:p>
        </p:txBody>
      </p:sp>
      <p:sp>
        <p:nvSpPr>
          <p:cNvPr id="4" name="Text Placeholder 3">
            <a:extLst>
              <a:ext uri="{FF2B5EF4-FFF2-40B4-BE49-F238E27FC236}">
                <a16:creationId xmlns:a16="http://schemas.microsoft.com/office/drawing/2014/main" id="{FA243C18-FB03-4DEA-0A43-085134405D64}"/>
              </a:ext>
            </a:extLst>
          </p:cNvPr>
          <p:cNvSpPr>
            <a:spLocks noGrp="1"/>
          </p:cNvSpPr>
          <p:nvPr>
            <p:ph type="body" sz="quarter" idx="14"/>
          </p:nvPr>
        </p:nvSpPr>
        <p:spPr>
          <a:xfrm>
            <a:off x="463550" y="1098060"/>
            <a:ext cx="11260279" cy="602039"/>
          </a:xfrm>
        </p:spPr>
        <p:txBody>
          <a:bodyPr>
            <a:normAutofit/>
          </a:bodyPr>
          <a:lstStyle/>
          <a:p>
            <a:r>
              <a:rPr lang="en-US" sz="1800">
                <a:solidFill>
                  <a:srgbClr val="3A3932"/>
                </a:solidFill>
              </a:rPr>
              <a:t>To develop a secure, user-friendly, and scalable platform for efficient management of credit cards and financial activities.</a:t>
            </a:r>
          </a:p>
          <a:p>
            <a:endParaRPr lang="en-US"/>
          </a:p>
        </p:txBody>
      </p:sp>
      <p:sp>
        <p:nvSpPr>
          <p:cNvPr id="5" name="Title 4">
            <a:extLst>
              <a:ext uri="{FF2B5EF4-FFF2-40B4-BE49-F238E27FC236}">
                <a16:creationId xmlns:a16="http://schemas.microsoft.com/office/drawing/2014/main" id="{8521828E-6E6B-23A1-C115-FD6F55DB7FD4}"/>
              </a:ext>
            </a:extLst>
          </p:cNvPr>
          <p:cNvSpPr>
            <a:spLocks noGrp="1"/>
          </p:cNvSpPr>
          <p:nvPr>
            <p:ph type="title"/>
          </p:nvPr>
        </p:nvSpPr>
        <p:spPr/>
        <p:txBody>
          <a:bodyPr/>
          <a:lstStyle/>
          <a:p>
            <a:r>
              <a:rPr lang="en-US" b="1" u="sng"/>
              <a:t>Scope - </a:t>
            </a:r>
          </a:p>
        </p:txBody>
      </p:sp>
      <p:sp>
        <p:nvSpPr>
          <p:cNvPr id="6" name="Slide Number Placeholder 5">
            <a:extLst>
              <a:ext uri="{FF2B5EF4-FFF2-40B4-BE49-F238E27FC236}">
                <a16:creationId xmlns:a16="http://schemas.microsoft.com/office/drawing/2014/main" id="{A4E822FD-8192-F41A-D759-C53E0669275D}"/>
              </a:ext>
            </a:extLst>
          </p:cNvPr>
          <p:cNvSpPr>
            <a:spLocks noGrp="1"/>
          </p:cNvSpPr>
          <p:nvPr>
            <p:ph type="sldNum" sz="quarter" idx="15"/>
          </p:nvPr>
        </p:nvSpPr>
        <p:spPr/>
        <p:txBody>
          <a:bodyPr/>
          <a:lstStyle/>
          <a:p>
            <a:fld id="{0879F475-59B1-4993-848A-C2B683DE9AF5}" type="slidenum">
              <a:rPr lang="en-IN" smtClean="0"/>
              <a:pPr/>
              <a:t>5</a:t>
            </a:fld>
            <a:endParaRPr lang="en-IN"/>
          </a:p>
        </p:txBody>
      </p:sp>
      <p:pic>
        <p:nvPicPr>
          <p:cNvPr id="7" name="Picture 2" descr="Register - Free user icons">
            <a:extLst>
              <a:ext uri="{FF2B5EF4-FFF2-40B4-BE49-F238E27FC236}">
                <a16:creationId xmlns:a16="http://schemas.microsoft.com/office/drawing/2014/main" id="{8085293B-5FEE-3D24-3A3D-6E8F1ED18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1187" y="1856544"/>
            <a:ext cx="1207476" cy="12074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redit card processing icon flat design ...">
            <a:extLst>
              <a:ext uri="{FF2B5EF4-FFF2-40B4-BE49-F238E27FC236}">
                <a16:creationId xmlns:a16="http://schemas.microsoft.com/office/drawing/2014/main" id="{8C2854E1-1D3E-F3A2-5720-A83055B97F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655"/>
          <a:stretch/>
        </p:blipFill>
        <p:spPr bwMode="auto">
          <a:xfrm>
            <a:off x="10597661" y="2021657"/>
            <a:ext cx="1091142" cy="10869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Backend - Free seo and web icons">
            <a:extLst>
              <a:ext uri="{FF2B5EF4-FFF2-40B4-BE49-F238E27FC236}">
                <a16:creationId xmlns:a16="http://schemas.microsoft.com/office/drawing/2014/main" id="{F234B7B6-0388-9240-24C3-E67BD72528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7210" y="3279588"/>
            <a:ext cx="955430" cy="9554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Front end Icons, Logos, Symbols – Free ...">
            <a:extLst>
              <a:ext uri="{FF2B5EF4-FFF2-40B4-BE49-F238E27FC236}">
                <a16:creationId xmlns:a16="http://schemas.microsoft.com/office/drawing/2014/main" id="{795C7636-C37C-785F-1E8A-1FAAEAB04C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03525" y="3429000"/>
            <a:ext cx="955430" cy="9554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1,100+ Devops Icon Stock Illustrations ...">
            <a:extLst>
              <a:ext uri="{FF2B5EF4-FFF2-40B4-BE49-F238E27FC236}">
                <a16:creationId xmlns:a16="http://schemas.microsoft.com/office/drawing/2014/main" id="{0D911D0F-DBF3-B310-4805-DCC5814C7D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7209" y="4384430"/>
            <a:ext cx="955431" cy="9554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92,600+ Cloud Infrastructure Icon Stock ...">
            <a:extLst>
              <a:ext uri="{FF2B5EF4-FFF2-40B4-BE49-F238E27FC236}">
                <a16:creationId xmlns:a16="http://schemas.microsoft.com/office/drawing/2014/main" id="{E3B102B7-B592-B388-A314-713BE5D008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03525" y="4495607"/>
            <a:ext cx="777877" cy="777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397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edia Placeholder 9">
            <a:extLst>
              <a:ext uri="{FF2B5EF4-FFF2-40B4-BE49-F238E27FC236}">
                <a16:creationId xmlns:a16="http://schemas.microsoft.com/office/drawing/2014/main" id="{3B967D59-FA55-DD69-0968-306307D924FE}"/>
              </a:ext>
            </a:extLst>
          </p:cNvPr>
          <p:cNvSpPr>
            <a:spLocks noGrp="1"/>
          </p:cNvSpPr>
          <p:nvPr>
            <p:ph type="media" sz="quarter" idx="15"/>
          </p:nvPr>
        </p:nvSpPr>
        <p:spPr>
          <a:xfrm>
            <a:off x="463549" y="1775280"/>
            <a:ext cx="5512047" cy="3437864"/>
          </a:xfrm>
        </p:spPr>
        <p:txBody>
          <a:bodyPr/>
          <a:lstStyle/>
          <a:p>
            <a:pPr>
              <a:buClr>
                <a:srgbClr val="3A3932"/>
              </a:buClr>
            </a:pPr>
            <a:r>
              <a:rPr lang="en-US" sz="1400" b="1">
                <a:solidFill>
                  <a:srgbClr val="3A3932"/>
                </a:solidFill>
                <a:latin typeface="Arial" panose="020B0604020202020204" pitchFamily="34" charset="0"/>
                <a:cs typeface="Arial" panose="020B0604020202020204" pitchFamily="34" charset="0"/>
              </a:rPr>
              <a:t>1. Ease of Use</a:t>
            </a:r>
          </a:p>
          <a:p>
            <a:pPr marL="971550" lvl="1" indent="-285750">
              <a:buClr>
                <a:schemeClr val="tx1"/>
              </a:buClr>
              <a:buFont typeface="Wingdings" pitchFamily="2" charset="2"/>
              <a:buChar char="Ø"/>
            </a:pPr>
            <a:r>
              <a:rPr lang="en-US" sz="1400">
                <a:solidFill>
                  <a:srgbClr val="3A3932"/>
                </a:solidFill>
                <a:latin typeface="Arial" panose="020B0604020202020204" pitchFamily="34" charset="0"/>
                <a:cs typeface="Arial" panose="020B0604020202020204" pitchFamily="34" charset="0"/>
              </a:rPr>
              <a:t>Intuitive, responsive interface for managing credit cards, transactions, and account settings.</a:t>
            </a:r>
          </a:p>
          <a:p>
            <a:r>
              <a:rPr lang="en-US" sz="1400" b="1"/>
              <a:t>3</a:t>
            </a:r>
            <a:r>
              <a:rPr lang="en-US" b="1"/>
              <a:t>. </a:t>
            </a:r>
            <a:r>
              <a:rPr lang="en-US" sz="1400" b="1">
                <a:solidFill>
                  <a:srgbClr val="3A3932"/>
                </a:solidFill>
                <a:latin typeface="Arial" panose="020B0604020202020204" pitchFamily="34" charset="0"/>
                <a:cs typeface="Arial" panose="020B0604020202020204" pitchFamily="34" charset="0"/>
              </a:rPr>
              <a:t>Actionable Insights</a:t>
            </a:r>
          </a:p>
          <a:p>
            <a:pPr marL="971550" lvl="1" indent="-285750">
              <a:buClr>
                <a:schemeClr val="tx1"/>
              </a:buClr>
              <a:buFont typeface="Wingdings" pitchFamily="2" charset="2"/>
              <a:buChar char="Ø"/>
            </a:pPr>
            <a:r>
              <a:rPr lang="en-US" sz="1400">
                <a:solidFill>
                  <a:srgbClr val="3A3932"/>
                </a:solidFill>
                <a:latin typeface="Arial" panose="020B0604020202020204" pitchFamily="34" charset="0"/>
                <a:cs typeface="Arial" panose="020B0604020202020204" pitchFamily="34" charset="0"/>
              </a:rPr>
              <a:t>Provide meaningful financial insights to help customers make informed decisions.</a:t>
            </a:r>
          </a:p>
          <a:p>
            <a:r>
              <a:rPr lang="en-US" sz="1400" b="1">
                <a:solidFill>
                  <a:srgbClr val="3A3932"/>
                </a:solidFill>
                <a:latin typeface="Arial"/>
                <a:cs typeface="Arial"/>
              </a:rPr>
              <a:t>5. Efficiency</a:t>
            </a:r>
            <a:endParaRPr lang="en-US" sz="1400" b="1">
              <a:solidFill>
                <a:srgbClr val="3A3932"/>
              </a:solidFill>
              <a:latin typeface="Arial" panose="020B0604020202020204" pitchFamily="34" charset="0"/>
              <a:cs typeface="Arial" panose="020B0604020202020204" pitchFamily="34" charset="0"/>
            </a:endParaRPr>
          </a:p>
          <a:p>
            <a:pPr marL="971550" lvl="1" indent="-285750">
              <a:buClr>
                <a:schemeClr val="tx1"/>
              </a:buClr>
              <a:buFont typeface="Wingdings" pitchFamily="2" charset="2"/>
              <a:buChar char="Ø"/>
            </a:pPr>
            <a:r>
              <a:rPr lang="en-US" sz="1400" dirty="0">
                <a:solidFill>
                  <a:srgbClr val="3A3932"/>
                </a:solidFill>
                <a:latin typeface="Arial" panose="020B0604020202020204" pitchFamily="34" charset="0"/>
                <a:cs typeface="Arial" panose="020B0604020202020204" pitchFamily="34" charset="0"/>
              </a:rPr>
              <a:t>Leverage DevOps practices: CI/CD pipelines, containerization, and quality checks.</a:t>
            </a:r>
            <a:endParaRPr lang="en-US" dirty="0"/>
          </a:p>
          <a:p>
            <a:r>
              <a:rPr lang="en-US" sz="1400" b="1" dirty="0">
                <a:solidFill>
                  <a:srgbClr val="3A3932"/>
                </a:solidFill>
                <a:latin typeface="Arial" panose="020B0604020202020204" pitchFamily="34" charset="0"/>
                <a:cs typeface="Arial" panose="020B0604020202020204" pitchFamily="34" charset="0"/>
              </a:rPr>
              <a:t>7. Modular Design</a:t>
            </a:r>
          </a:p>
          <a:p>
            <a:pPr marL="971550" lvl="1" indent="-285750">
              <a:buClr>
                <a:srgbClr val="3A3932"/>
              </a:buClr>
              <a:buFont typeface="Wingdings" pitchFamily="2" charset="2"/>
              <a:buChar char="Ø"/>
            </a:pPr>
            <a:r>
              <a:rPr lang="en-US" sz="1400">
                <a:solidFill>
                  <a:srgbClr val="3A3932"/>
                </a:solidFill>
                <a:latin typeface="Arial" panose="020B0604020202020204" pitchFamily="34" charset="0"/>
                <a:cs typeface="Arial" panose="020B0604020202020204" pitchFamily="34" charset="0"/>
              </a:rPr>
              <a:t>Divide development into modular components to improve collaboration and maintain clarity.</a:t>
            </a:r>
          </a:p>
          <a:p>
            <a:endParaRPr lang="en-US"/>
          </a:p>
        </p:txBody>
      </p:sp>
      <p:sp>
        <p:nvSpPr>
          <p:cNvPr id="9" name="Text Placeholder 8">
            <a:extLst>
              <a:ext uri="{FF2B5EF4-FFF2-40B4-BE49-F238E27FC236}">
                <a16:creationId xmlns:a16="http://schemas.microsoft.com/office/drawing/2014/main" id="{9BC5F1C8-6453-8DF4-006F-EA1E54DEAA82}"/>
              </a:ext>
            </a:extLst>
          </p:cNvPr>
          <p:cNvSpPr>
            <a:spLocks noGrp="1"/>
          </p:cNvSpPr>
          <p:nvPr>
            <p:ph type="body" sz="quarter" idx="14"/>
          </p:nvPr>
        </p:nvSpPr>
        <p:spPr>
          <a:xfrm>
            <a:off x="463549" y="1029655"/>
            <a:ext cx="11260279" cy="602039"/>
          </a:xfrm>
        </p:spPr>
        <p:txBody>
          <a:bodyPr>
            <a:normAutofit/>
          </a:bodyPr>
          <a:lstStyle/>
          <a:p>
            <a:r>
              <a:rPr lang="en-US" sz="1600">
                <a:solidFill>
                  <a:srgbClr val="3A3932"/>
                </a:solidFill>
              </a:rPr>
              <a:t>Create a comprehensive platform that simplifies credit card and transaction management while ensuring security, scalability, and usability.</a:t>
            </a:r>
          </a:p>
        </p:txBody>
      </p:sp>
      <p:sp>
        <p:nvSpPr>
          <p:cNvPr id="7" name="Title 6">
            <a:extLst>
              <a:ext uri="{FF2B5EF4-FFF2-40B4-BE49-F238E27FC236}">
                <a16:creationId xmlns:a16="http://schemas.microsoft.com/office/drawing/2014/main" id="{AD3E178B-CB96-2C38-71F0-9E607ACEFECB}"/>
              </a:ext>
            </a:extLst>
          </p:cNvPr>
          <p:cNvSpPr>
            <a:spLocks noGrp="1"/>
          </p:cNvSpPr>
          <p:nvPr>
            <p:ph type="title"/>
          </p:nvPr>
        </p:nvSpPr>
        <p:spPr>
          <a:xfrm>
            <a:off x="463550" y="459811"/>
            <a:ext cx="11260278" cy="713216"/>
          </a:xfrm>
        </p:spPr>
        <p:txBody>
          <a:bodyPr>
            <a:normAutofit/>
          </a:bodyPr>
          <a:lstStyle/>
          <a:p>
            <a:r>
              <a:rPr lang="en-US" b="1" u="sng"/>
              <a:t>Objective - </a:t>
            </a:r>
            <a:endParaRPr lang="en-US" u="sng"/>
          </a:p>
        </p:txBody>
      </p:sp>
      <p:sp>
        <p:nvSpPr>
          <p:cNvPr id="8" name="Text Placeholder 7">
            <a:extLst>
              <a:ext uri="{FF2B5EF4-FFF2-40B4-BE49-F238E27FC236}">
                <a16:creationId xmlns:a16="http://schemas.microsoft.com/office/drawing/2014/main" id="{10CE5085-2DCC-009A-F263-A4494B5C658B}"/>
              </a:ext>
            </a:extLst>
          </p:cNvPr>
          <p:cNvSpPr>
            <a:spLocks noGrp="1"/>
          </p:cNvSpPr>
          <p:nvPr>
            <p:ph type="body" sz="quarter" idx="13"/>
          </p:nvPr>
        </p:nvSpPr>
        <p:spPr>
          <a:xfrm>
            <a:off x="6081104" y="1886841"/>
            <a:ext cx="5748232" cy="3640484"/>
          </a:xfrm>
        </p:spPr>
        <p:txBody>
          <a:bodyPr/>
          <a:lstStyle/>
          <a:p>
            <a:pPr marL="0" indent="0">
              <a:buNone/>
            </a:pPr>
            <a:r>
              <a:rPr lang="en-US" b="1"/>
              <a:t>2. Data Security and Privacy</a:t>
            </a:r>
            <a:endParaRPr lang="en-US"/>
          </a:p>
          <a:p>
            <a:pPr lvl="1">
              <a:buFont typeface="Wingdings" pitchFamily="2" charset="2"/>
              <a:buChar char="Ø"/>
            </a:pPr>
            <a:r>
              <a:rPr lang="en-US"/>
              <a:t>Secure authentication methods.</a:t>
            </a:r>
          </a:p>
          <a:p>
            <a:pPr lvl="1">
              <a:buFont typeface="Wingdings" pitchFamily="2" charset="2"/>
              <a:buChar char="Ø"/>
            </a:pPr>
            <a:r>
              <a:rPr lang="en-US"/>
              <a:t>Compliance with industry standards to protect sensitive information.</a:t>
            </a:r>
          </a:p>
          <a:p>
            <a:pPr marL="0" indent="0">
              <a:buNone/>
            </a:pPr>
            <a:r>
              <a:rPr lang="en-US" b="1"/>
              <a:t>4. Reliability and Performance</a:t>
            </a:r>
            <a:endParaRPr lang="en-US"/>
          </a:p>
          <a:p>
            <a:pPr lvl="1">
              <a:buFont typeface="Wingdings" pitchFamily="2" charset="2"/>
              <a:buChar char="Ø"/>
            </a:pPr>
            <a:r>
              <a:rPr lang="en-US"/>
              <a:t>Robust backend capable of handling high transaction volumes.</a:t>
            </a:r>
          </a:p>
          <a:p>
            <a:pPr lvl="1">
              <a:buFont typeface="Wingdings" pitchFamily="2" charset="2"/>
              <a:buChar char="Ø"/>
            </a:pPr>
            <a:r>
              <a:rPr lang="en-US"/>
              <a:t>Ensure consistent uptime and fast response times.</a:t>
            </a:r>
          </a:p>
          <a:p>
            <a:pPr marL="0" indent="0">
              <a:buNone/>
            </a:pPr>
            <a:r>
              <a:rPr lang="en-US" b="1"/>
              <a:t>6. Scalable Infrastructure</a:t>
            </a:r>
            <a:endParaRPr lang="en-US"/>
          </a:p>
          <a:p>
            <a:pPr lvl="1">
              <a:buFont typeface="Wingdings" pitchFamily="2" charset="2"/>
              <a:buChar char="Ø"/>
            </a:pPr>
            <a:r>
              <a:rPr lang="en-US"/>
              <a:t>Utilize cloud technologies like AWS EC2, S3, and CloudFront for seamless scaling.</a:t>
            </a:r>
          </a:p>
          <a:p>
            <a:pPr lvl="1">
              <a:buFont typeface="Wingdings" pitchFamily="2" charset="2"/>
              <a:buChar char="Ø"/>
            </a:pPr>
            <a:endParaRPr lang="en-US"/>
          </a:p>
          <a:p>
            <a:pPr lvl="1">
              <a:buFont typeface="Wingdings" pitchFamily="2" charset="2"/>
              <a:buChar char="Ø"/>
            </a:pPr>
            <a:endParaRPr lang="en-US"/>
          </a:p>
          <a:p>
            <a:endParaRPr lang="en-US"/>
          </a:p>
        </p:txBody>
      </p:sp>
    </p:spTree>
    <p:extLst>
      <p:ext uri="{BB962C8B-B14F-4D97-AF65-F5344CB8AC3E}">
        <p14:creationId xmlns:p14="http://schemas.microsoft.com/office/powerpoint/2010/main" val="2944840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4304C-A4AA-18BE-7D21-88709E8D8F9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0A5B453-C809-79E3-8380-969B3B3C86BB}"/>
              </a:ext>
            </a:extLst>
          </p:cNvPr>
          <p:cNvSpPr txBox="1"/>
          <p:nvPr/>
        </p:nvSpPr>
        <p:spPr>
          <a:xfrm>
            <a:off x="431800" y="229609"/>
            <a:ext cx="8650224" cy="400110"/>
          </a:xfrm>
          <a:prstGeom prst="rect">
            <a:avLst/>
          </a:prstGeom>
          <a:noFill/>
        </p:spPr>
        <p:txBody>
          <a:bodyPr wrap="square" rtlCol="0">
            <a:spAutoFit/>
          </a:bodyPr>
          <a:lstStyle/>
          <a:p>
            <a:r>
              <a:rPr lang="en-US" sz="2000" b="1" u="sng">
                <a:effectLst>
                  <a:outerShdw blurRad="38100" dist="38100" dir="2700000" algn="tl">
                    <a:srgbClr val="000000">
                      <a:alpha val="43137"/>
                    </a:srgbClr>
                  </a:outerShdw>
                </a:effectLst>
                <a:latin typeface="+mj-lt"/>
              </a:rPr>
              <a:t>Capstone Project solution design &amp; solution implementation </a:t>
            </a:r>
            <a:endParaRPr lang="en-IN" sz="2000" b="1" u="sng">
              <a:effectLst>
                <a:outerShdw blurRad="38100" dist="38100" dir="2700000" algn="tl">
                  <a:srgbClr val="000000">
                    <a:alpha val="43137"/>
                  </a:srgbClr>
                </a:outerShdw>
              </a:effectLst>
              <a:latin typeface="+mj-lt"/>
            </a:endParaRPr>
          </a:p>
        </p:txBody>
      </p:sp>
      <p:sp>
        <p:nvSpPr>
          <p:cNvPr id="2" name="Rectangle 1">
            <a:extLst>
              <a:ext uri="{FF2B5EF4-FFF2-40B4-BE49-F238E27FC236}">
                <a16:creationId xmlns:a16="http://schemas.microsoft.com/office/drawing/2014/main" id="{26B5DAD9-61AA-F7AE-9208-014CAA044608}"/>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A23F69C7-E3F4-8982-0DF0-D1DBD9D3EABE}"/>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05A7146-D469-443A-F9EF-BEC887B3E4D6}"/>
              </a:ext>
            </a:extLst>
          </p:cNvPr>
          <p:cNvSpPr txBox="1"/>
          <p:nvPr/>
        </p:nvSpPr>
        <p:spPr>
          <a:xfrm>
            <a:off x="502920" y="778155"/>
            <a:ext cx="11515344" cy="369332"/>
          </a:xfrm>
          <a:prstGeom prst="rect">
            <a:avLst/>
          </a:prstGeom>
          <a:noFill/>
        </p:spPr>
        <p:txBody>
          <a:bodyPr wrap="square" lIns="91440" tIns="45720" rIns="91440" bIns="45720" anchor="t">
            <a:spAutoFit/>
          </a:bodyPr>
          <a:lstStyle/>
          <a:p>
            <a:r>
              <a:rPr lang="en-US" u="sng"/>
              <a:t>High Level Architecture</a:t>
            </a:r>
          </a:p>
        </p:txBody>
      </p:sp>
      <p:pic>
        <p:nvPicPr>
          <p:cNvPr id="4" name="Picture 3">
            <a:extLst>
              <a:ext uri="{FF2B5EF4-FFF2-40B4-BE49-F238E27FC236}">
                <a16:creationId xmlns:a16="http://schemas.microsoft.com/office/drawing/2014/main" id="{C1281654-27A1-420E-0D3C-7B70607FF347}"/>
              </a:ext>
            </a:extLst>
          </p:cNvPr>
          <p:cNvPicPr>
            <a:picLocks noChangeAspect="1"/>
          </p:cNvPicPr>
          <p:nvPr/>
        </p:nvPicPr>
        <p:blipFill>
          <a:blip r:embed="rId2"/>
          <a:stretch>
            <a:fillRect/>
          </a:stretch>
        </p:blipFill>
        <p:spPr>
          <a:xfrm>
            <a:off x="368809" y="1424486"/>
            <a:ext cx="3381716" cy="4745311"/>
          </a:xfrm>
          <a:prstGeom prst="rect">
            <a:avLst/>
          </a:prstGeom>
        </p:spPr>
      </p:pic>
      <p:pic>
        <p:nvPicPr>
          <p:cNvPr id="7" name="Picture 6">
            <a:extLst>
              <a:ext uri="{FF2B5EF4-FFF2-40B4-BE49-F238E27FC236}">
                <a16:creationId xmlns:a16="http://schemas.microsoft.com/office/drawing/2014/main" id="{18AD9F8B-43C3-6F2E-45B0-110407FE4D8A}"/>
              </a:ext>
            </a:extLst>
          </p:cNvPr>
          <p:cNvPicPr>
            <a:picLocks noChangeAspect="1"/>
          </p:cNvPicPr>
          <p:nvPr/>
        </p:nvPicPr>
        <p:blipFill>
          <a:blip r:embed="rId3"/>
          <a:stretch>
            <a:fillRect/>
          </a:stretch>
        </p:blipFill>
        <p:spPr>
          <a:xfrm>
            <a:off x="4079709" y="1424486"/>
            <a:ext cx="3569918" cy="4508500"/>
          </a:xfrm>
          <a:prstGeom prst="rect">
            <a:avLst/>
          </a:prstGeom>
        </p:spPr>
      </p:pic>
      <p:pic>
        <p:nvPicPr>
          <p:cNvPr id="8" name="Picture 7">
            <a:extLst>
              <a:ext uri="{FF2B5EF4-FFF2-40B4-BE49-F238E27FC236}">
                <a16:creationId xmlns:a16="http://schemas.microsoft.com/office/drawing/2014/main" id="{1866540F-F164-5813-A7FF-BC21815E7050}"/>
              </a:ext>
            </a:extLst>
          </p:cNvPr>
          <p:cNvPicPr>
            <a:picLocks noChangeAspect="1"/>
          </p:cNvPicPr>
          <p:nvPr/>
        </p:nvPicPr>
        <p:blipFill>
          <a:blip r:embed="rId4"/>
          <a:stretch>
            <a:fillRect/>
          </a:stretch>
        </p:blipFill>
        <p:spPr>
          <a:xfrm>
            <a:off x="8233668" y="1373605"/>
            <a:ext cx="3644365" cy="4706239"/>
          </a:xfrm>
          <a:prstGeom prst="rect">
            <a:avLst/>
          </a:prstGeom>
        </p:spPr>
      </p:pic>
      <p:sp>
        <p:nvSpPr>
          <p:cNvPr id="9" name="TextBox 8">
            <a:extLst>
              <a:ext uri="{FF2B5EF4-FFF2-40B4-BE49-F238E27FC236}">
                <a16:creationId xmlns:a16="http://schemas.microsoft.com/office/drawing/2014/main" id="{E4EC043E-7B2E-A806-386C-D96F4F7370EF}"/>
              </a:ext>
            </a:extLst>
          </p:cNvPr>
          <p:cNvSpPr txBox="1"/>
          <p:nvPr/>
        </p:nvSpPr>
        <p:spPr>
          <a:xfrm>
            <a:off x="7242047" y="5330952"/>
            <a:ext cx="991621" cy="507831"/>
          </a:xfrm>
          <a:prstGeom prst="rect">
            <a:avLst/>
          </a:prstGeom>
          <a:noFill/>
        </p:spPr>
        <p:txBody>
          <a:bodyPr wrap="square" rtlCol="0">
            <a:spAutoFit/>
          </a:bodyPr>
          <a:lstStyle/>
          <a:p>
            <a:r>
              <a:rPr lang="en-IN" sz="900" b="1"/>
              <a:t>Edit email</a:t>
            </a:r>
          </a:p>
          <a:p>
            <a:endParaRPr lang="en-IN" sz="900"/>
          </a:p>
          <a:p>
            <a:r>
              <a:rPr lang="en-IN" sz="900" b="1"/>
              <a:t>Edit address</a:t>
            </a:r>
          </a:p>
        </p:txBody>
      </p:sp>
    </p:spTree>
    <p:extLst>
      <p:ext uri="{BB962C8B-B14F-4D97-AF65-F5344CB8AC3E}">
        <p14:creationId xmlns:p14="http://schemas.microsoft.com/office/powerpoint/2010/main" val="3019652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516E6-70E8-2695-F578-8CAF8C695C0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332BFFE-3DAC-227D-E63F-038BF03E7B59}"/>
              </a:ext>
            </a:extLst>
          </p:cNvPr>
          <p:cNvSpPr txBox="1"/>
          <p:nvPr/>
        </p:nvSpPr>
        <p:spPr>
          <a:xfrm>
            <a:off x="283464" y="164934"/>
            <a:ext cx="8650224" cy="830997"/>
          </a:xfrm>
          <a:prstGeom prst="rect">
            <a:avLst/>
          </a:prstGeom>
          <a:noFill/>
        </p:spPr>
        <p:txBody>
          <a:bodyPr wrap="square" lIns="91440" tIns="45720" rIns="91440" bIns="45720" rtlCol="0" anchor="t">
            <a:spAutoFit/>
          </a:bodyPr>
          <a:lstStyle/>
          <a:p>
            <a:r>
              <a:rPr lang="en-US" sz="2400" b="1" u="sng">
                <a:effectLst>
                  <a:outerShdw blurRad="38100" dist="38100" dir="2700000" algn="tl">
                    <a:srgbClr val="000000">
                      <a:alpha val="43137"/>
                    </a:srgbClr>
                  </a:outerShdw>
                </a:effectLst>
                <a:latin typeface="Bogle" panose="020B0503020203060203" pitchFamily="34" charset="0"/>
              </a:rPr>
              <a:t>Capstone Project solution design &amp; solution implementation</a:t>
            </a:r>
          </a:p>
          <a:p>
            <a:endParaRPr lang="en-US" sz="2400" b="1" u="sng">
              <a:effectLst>
                <a:outerShdw blurRad="38100" dist="38100" dir="2700000" algn="tl">
                  <a:srgbClr val="000000">
                    <a:alpha val="43137"/>
                  </a:srgbClr>
                </a:outerShdw>
              </a:effectLst>
              <a:latin typeface="Bogle" panose="020B0503020203060203" pitchFamily="34" charset="0"/>
            </a:endParaRPr>
          </a:p>
        </p:txBody>
      </p:sp>
      <p:sp>
        <p:nvSpPr>
          <p:cNvPr id="2" name="Rectangle 1">
            <a:extLst>
              <a:ext uri="{FF2B5EF4-FFF2-40B4-BE49-F238E27FC236}">
                <a16:creationId xmlns:a16="http://schemas.microsoft.com/office/drawing/2014/main" id="{38DB6791-8F28-C2B9-400A-BE20D73B2E46}"/>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9CCCB477-5CDA-6CF8-87D2-A9312BD8E945}"/>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7EB2AE3-1912-8E5D-FDC2-EC0F034F687C}"/>
              </a:ext>
            </a:extLst>
          </p:cNvPr>
          <p:cNvPicPr>
            <a:picLocks noChangeAspect="1"/>
          </p:cNvPicPr>
          <p:nvPr/>
        </p:nvPicPr>
        <p:blipFill>
          <a:blip r:embed="rId2"/>
          <a:stretch>
            <a:fillRect/>
          </a:stretch>
        </p:blipFill>
        <p:spPr>
          <a:xfrm>
            <a:off x="432806" y="1101886"/>
            <a:ext cx="8451189" cy="5294316"/>
          </a:xfrm>
          <a:prstGeom prst="rect">
            <a:avLst/>
          </a:prstGeom>
        </p:spPr>
      </p:pic>
      <p:sp>
        <p:nvSpPr>
          <p:cNvPr id="4" name="TextBox 3">
            <a:extLst>
              <a:ext uri="{FF2B5EF4-FFF2-40B4-BE49-F238E27FC236}">
                <a16:creationId xmlns:a16="http://schemas.microsoft.com/office/drawing/2014/main" id="{97F26D51-9E89-E7A3-8880-D0D90BFA48F2}"/>
              </a:ext>
            </a:extLst>
          </p:cNvPr>
          <p:cNvSpPr txBox="1"/>
          <p:nvPr/>
        </p:nvSpPr>
        <p:spPr>
          <a:xfrm>
            <a:off x="422754" y="584841"/>
            <a:ext cx="40288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cs typeface="Arial"/>
              </a:rPr>
              <a:t>Use Case Diagram</a:t>
            </a:r>
            <a:endParaRPr lang="en-US" b="1">
              <a:cs typeface="Arial"/>
            </a:endParaRPr>
          </a:p>
        </p:txBody>
      </p:sp>
    </p:spTree>
    <p:extLst>
      <p:ext uri="{BB962C8B-B14F-4D97-AF65-F5344CB8AC3E}">
        <p14:creationId xmlns:p14="http://schemas.microsoft.com/office/powerpoint/2010/main" val="2996329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516E6-70E8-2695-F578-8CAF8C695C0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332BFFE-3DAC-227D-E63F-038BF03E7B59}"/>
              </a:ext>
            </a:extLst>
          </p:cNvPr>
          <p:cNvSpPr txBox="1"/>
          <p:nvPr/>
        </p:nvSpPr>
        <p:spPr>
          <a:xfrm>
            <a:off x="283464" y="164934"/>
            <a:ext cx="8650224" cy="830997"/>
          </a:xfrm>
          <a:prstGeom prst="rect">
            <a:avLst/>
          </a:prstGeom>
          <a:noFill/>
        </p:spPr>
        <p:txBody>
          <a:bodyPr wrap="square" rtlCol="0">
            <a:spAutoFit/>
          </a:bodyPr>
          <a:lstStyle/>
          <a:p>
            <a:r>
              <a:rPr lang="en-US" sz="2400" b="1" u="sng">
                <a:effectLst>
                  <a:outerShdw blurRad="38100" dist="38100" dir="2700000" algn="tl">
                    <a:srgbClr val="000000">
                      <a:alpha val="43137"/>
                    </a:srgbClr>
                  </a:outerShdw>
                </a:effectLst>
                <a:latin typeface="Bogle" panose="020B0503020203060203" pitchFamily="34" charset="0"/>
              </a:rPr>
              <a:t>Capstone Project solution design &amp; solution implementation</a:t>
            </a:r>
          </a:p>
          <a:p>
            <a:r>
              <a:rPr lang="en-US" sz="2400" b="1" u="sng">
                <a:effectLst>
                  <a:outerShdw blurRad="38100" dist="38100" dir="2700000" algn="tl">
                    <a:srgbClr val="000000">
                      <a:alpha val="43137"/>
                    </a:srgbClr>
                  </a:outerShdw>
                </a:effectLst>
                <a:latin typeface="Bogle" panose="020B0503020203060203" pitchFamily="34" charset="0"/>
              </a:rPr>
              <a:t> </a:t>
            </a:r>
            <a:endParaRPr lang="en-IN" sz="2400" b="1" u="sng">
              <a:effectLst>
                <a:outerShdw blurRad="38100" dist="38100" dir="2700000" algn="tl">
                  <a:srgbClr val="000000">
                    <a:alpha val="43137"/>
                  </a:srgbClr>
                </a:outerShdw>
              </a:effectLst>
              <a:latin typeface="Bogle" panose="020B0503020203060203" pitchFamily="34" charset="0"/>
            </a:endParaRPr>
          </a:p>
        </p:txBody>
      </p:sp>
      <p:sp>
        <p:nvSpPr>
          <p:cNvPr id="2" name="Rectangle 1">
            <a:extLst>
              <a:ext uri="{FF2B5EF4-FFF2-40B4-BE49-F238E27FC236}">
                <a16:creationId xmlns:a16="http://schemas.microsoft.com/office/drawing/2014/main" id="{38DB6791-8F28-C2B9-400A-BE20D73B2E46}"/>
              </a:ext>
            </a:extLst>
          </p:cNvPr>
          <p:cNvSpPr/>
          <p:nvPr/>
        </p:nvSpPr>
        <p:spPr>
          <a:xfrm>
            <a:off x="173736" y="749810"/>
            <a:ext cx="11649455" cy="533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a:solidFill>
                <a:schemeClr val="tx1"/>
              </a:solidFill>
              <a:latin typeface="Bogle" panose="020B0503020203060203" pitchFamily="34" charset="0"/>
            </a:endParaRPr>
          </a:p>
        </p:txBody>
      </p:sp>
      <p:cxnSp>
        <p:nvCxnSpPr>
          <p:cNvPr id="3" name="Straight Connector 2">
            <a:extLst>
              <a:ext uri="{FF2B5EF4-FFF2-40B4-BE49-F238E27FC236}">
                <a16:creationId xmlns:a16="http://schemas.microsoft.com/office/drawing/2014/main" id="{9CCCB477-5CDA-6CF8-87D2-A9312BD8E945}"/>
              </a:ext>
            </a:extLst>
          </p:cNvPr>
          <p:cNvCxnSpPr>
            <a:cxnSpLocks/>
          </p:cNvCxnSpPr>
          <p:nvPr/>
        </p:nvCxnSpPr>
        <p:spPr>
          <a:xfrm>
            <a:off x="431800" y="6487510"/>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4" name="Picture 3" descr="A diagram of a credit card manager&#10;&#10;AI-generated content may be incorrect.">
            <a:extLst>
              <a:ext uri="{FF2B5EF4-FFF2-40B4-BE49-F238E27FC236}">
                <a16:creationId xmlns:a16="http://schemas.microsoft.com/office/drawing/2014/main" id="{4C70CD53-06EF-D3A4-92A2-910A847757EB}"/>
              </a:ext>
            </a:extLst>
          </p:cNvPr>
          <p:cNvPicPr>
            <a:picLocks noChangeAspect="1"/>
          </p:cNvPicPr>
          <p:nvPr/>
        </p:nvPicPr>
        <p:blipFill>
          <a:blip r:embed="rId2"/>
          <a:stretch>
            <a:fillRect/>
          </a:stretch>
        </p:blipFill>
        <p:spPr>
          <a:xfrm>
            <a:off x="555711" y="1062880"/>
            <a:ext cx="8488727" cy="5339509"/>
          </a:xfrm>
          <a:prstGeom prst="rect">
            <a:avLst/>
          </a:prstGeom>
        </p:spPr>
      </p:pic>
      <p:sp>
        <p:nvSpPr>
          <p:cNvPr id="6" name="TextBox 5">
            <a:extLst>
              <a:ext uri="{FF2B5EF4-FFF2-40B4-BE49-F238E27FC236}">
                <a16:creationId xmlns:a16="http://schemas.microsoft.com/office/drawing/2014/main" id="{19C8E630-834E-D595-5ECE-07D40125111A}"/>
              </a:ext>
            </a:extLst>
          </p:cNvPr>
          <p:cNvSpPr txBox="1"/>
          <p:nvPr/>
        </p:nvSpPr>
        <p:spPr>
          <a:xfrm>
            <a:off x="557799" y="584567"/>
            <a:ext cx="54322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cs typeface="Arial"/>
              </a:rPr>
              <a:t>Customer Registration-Use Case Diagram</a:t>
            </a:r>
            <a:endParaRPr lang="en-US" u="sng" err="1"/>
          </a:p>
        </p:txBody>
      </p:sp>
    </p:spTree>
    <p:extLst>
      <p:ext uri="{BB962C8B-B14F-4D97-AF65-F5344CB8AC3E}">
        <p14:creationId xmlns:p14="http://schemas.microsoft.com/office/powerpoint/2010/main" val="4652055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HINKCELLUNDODONOTDELETE" val="0"/>
  <p:tag name="TEMPLATELASTEDITED" val="2022-01-18 06:01 PM"/>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6E04F9306F24844B338BF09349D6CD2" ma:contentTypeVersion="11" ma:contentTypeDescription="Create a new document." ma:contentTypeScope="" ma:versionID="08f66e708526c877f2e50928277653c1">
  <xsd:schema xmlns:xsd="http://www.w3.org/2001/XMLSchema" xmlns:xs="http://www.w3.org/2001/XMLSchema" xmlns:p="http://schemas.microsoft.com/office/2006/metadata/properties" xmlns:ns2="80d50daa-766d-4a44-961a-fe17901da6ad" xmlns:ns3="4bce8aac-086a-40bf-83a5-69fe0a022204" targetNamespace="http://schemas.microsoft.com/office/2006/metadata/properties" ma:root="true" ma:fieldsID="3ca5179616a47bd7d9896243001770bf" ns2:_="" ns3:_="">
    <xsd:import namespace="80d50daa-766d-4a44-961a-fe17901da6ad"/>
    <xsd:import namespace="4bce8aac-086a-40bf-83a5-69fe0a022204"/>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d50daa-766d-4a44-961a-fe17901da6a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cd3d5d5d-fde7-4fdb-a831-fd453e1daa6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ce8aac-086a-40bf-83a5-69fe0a022204"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c6b8c3e-82b1-44ba-aaf2-1f10eefbd31c}" ma:internalName="TaxCatchAll" ma:showField="CatchAllData" ma:web="4bce8aac-086a-40bf-83a5-69fe0a02220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bce8aac-086a-40bf-83a5-69fe0a022204" xsi:nil="true"/>
    <lcf76f155ced4ddcb4097134ff3c332f xmlns="80d50daa-766d-4a44-961a-fe17901da6a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299FC6E-DB42-44B1-AD7B-6F9AB5618185}">
  <ds:schemaRefs>
    <ds:schemaRef ds:uri="http://schemas.microsoft.com/sharepoint/v3/contenttype/forms"/>
  </ds:schemaRefs>
</ds:datastoreItem>
</file>

<file path=customXml/itemProps2.xml><?xml version="1.0" encoding="utf-8"?>
<ds:datastoreItem xmlns:ds="http://schemas.openxmlformats.org/officeDocument/2006/customXml" ds:itemID="{E6AC8C7B-36B4-4B2A-9623-A5F75DAECAEB}">
  <ds:schemaRefs>
    <ds:schemaRef ds:uri="4bce8aac-086a-40bf-83a5-69fe0a022204"/>
    <ds:schemaRef ds:uri="80d50daa-766d-4a44-961a-fe17901da6a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3D52631-C2C9-4FB4-A91E-B5ED71CDAAF4}">
  <ds:schemaRefs>
    <ds:schemaRef ds:uri="4bce8aac-086a-40bf-83a5-69fe0a022204"/>
    <ds:schemaRef ds:uri="80d50daa-766d-4a44-961a-fe17901da6ad"/>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44</Slides>
  <Notes>0</Notes>
  <HiddenSlides>0</HiddenSlide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PowerPoint Presentation</vt:lpstr>
      <vt:lpstr>PowerPoint Presentation</vt:lpstr>
      <vt:lpstr>PowerPoint Presentation</vt:lpstr>
      <vt:lpstr>PowerPoint Presentation</vt:lpstr>
      <vt:lpstr>Scope - </vt:lpstr>
      <vt:lpstr>Objective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Shabaresh Rao [UNext]</dc:creator>
  <cp:revision>16</cp:revision>
  <dcterms:created xsi:type="dcterms:W3CDTF">2022-01-18T12:35:56Z</dcterms:created>
  <dcterms:modified xsi:type="dcterms:W3CDTF">2025-01-27T10:40:48Z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MSIP_Label_b24820e8-223f-4ed2-bd95-81c83f641284_Enabled">
    <vt:lpwstr>true</vt:lpwstr>
  </property>
  <property fmtid="{D5CDD505-2E9C-101B-9397-08002B2CF9AE}" pid="5" name="MSIP_Label_b24820e8-223f-4ed2-bd95-81c83f641284_SetDate">
    <vt:lpwstr>2023-03-31T12:54:31Z</vt:lpwstr>
  </property>
  <property fmtid="{D5CDD505-2E9C-101B-9397-08002B2CF9AE}" pid="6" name="MSIP_Label_b24820e8-223f-4ed2-bd95-81c83f641284_Method">
    <vt:lpwstr>Standard</vt:lpwstr>
  </property>
  <property fmtid="{D5CDD505-2E9C-101B-9397-08002B2CF9AE}" pid="7" name="MSIP_Label_b24820e8-223f-4ed2-bd95-81c83f641284_Name">
    <vt:lpwstr>b24820e8-223f-4ed2-bd95-81c83f641284</vt:lpwstr>
  </property>
  <property fmtid="{D5CDD505-2E9C-101B-9397-08002B2CF9AE}" pid="8" name="MSIP_Label_b24820e8-223f-4ed2-bd95-81c83f641284_SiteId">
    <vt:lpwstr>3cbcc3d3-094d-4006-9849-0d11d61f484d</vt:lpwstr>
  </property>
  <property fmtid="{D5CDD505-2E9C-101B-9397-08002B2CF9AE}" pid="9" name="MSIP_Label_b24820e8-223f-4ed2-bd95-81c83f641284_ActionId">
    <vt:lpwstr>d0f62293-71f8-4d01-ae80-b41ff82d53b7</vt:lpwstr>
  </property>
  <property fmtid="{D5CDD505-2E9C-101B-9397-08002B2CF9AE}" pid="10" name="MSIP_Label_b24820e8-223f-4ed2-bd95-81c83f641284_ContentBits">
    <vt:lpwstr>0</vt:lpwstr>
  </property>
  <property fmtid="{D5CDD505-2E9C-101B-9397-08002B2CF9AE}" pid="11" name="ContentTypeId">
    <vt:lpwstr>0x010100F6E04F9306F24844B338BF09349D6CD2</vt:lpwstr>
  </property>
  <property fmtid="{D5CDD505-2E9C-101B-9397-08002B2CF9AE}" pid="12" name="MediaServiceImageTags">
    <vt:lpwstr/>
  </property>
</Properties>
</file>